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5" r:id="rId4"/>
    <p:sldId id="271" r:id="rId5"/>
    <p:sldId id="258" r:id="rId6"/>
    <p:sldId id="260" r:id="rId7"/>
    <p:sldId id="261" r:id="rId8"/>
    <p:sldId id="273" r:id="rId9"/>
    <p:sldId id="274" r:id="rId10"/>
    <p:sldId id="262" r:id="rId11"/>
    <p:sldId id="263" r:id="rId12"/>
    <p:sldId id="264" r:id="rId13"/>
    <p:sldId id="276" r:id="rId14"/>
    <p:sldId id="2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9" autoAdjust="0"/>
    <p:restoredTop sz="94660"/>
  </p:normalViewPr>
  <p:slideViewPr>
    <p:cSldViewPr snapToGrid="0">
      <p:cViewPr varScale="1">
        <p:scale>
          <a:sx n="101" d="100"/>
          <a:sy n="101" d="100"/>
        </p:scale>
        <p:origin x="144"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0EF751-32FA-4266-860D-A988B3835140}"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3B202A86-7A52-4DC1-BCF8-AE60E4D92EB8}">
      <dgm:prSet/>
      <dgm:spPr/>
      <dgm:t>
        <a:bodyPr/>
        <a:lstStyle/>
        <a:p>
          <a:r>
            <a:rPr lang="en-US"/>
            <a:t>Unique teaching experience, different kind of professor/student experience.</a:t>
          </a:r>
        </a:p>
      </dgm:t>
    </dgm:pt>
    <dgm:pt modelId="{6210A9C2-A236-4127-9654-579CF6014FFA}" type="parTrans" cxnId="{5F88D87F-A396-4642-A387-22B86FF26D27}">
      <dgm:prSet/>
      <dgm:spPr/>
      <dgm:t>
        <a:bodyPr/>
        <a:lstStyle/>
        <a:p>
          <a:endParaRPr lang="en-US"/>
        </a:p>
      </dgm:t>
    </dgm:pt>
    <dgm:pt modelId="{81449EA5-EFF7-4A39-AD65-26598E1DF5F5}" type="sibTrans" cxnId="{5F88D87F-A396-4642-A387-22B86FF26D27}">
      <dgm:prSet/>
      <dgm:spPr/>
      <dgm:t>
        <a:bodyPr/>
        <a:lstStyle/>
        <a:p>
          <a:endParaRPr lang="en-US"/>
        </a:p>
      </dgm:t>
    </dgm:pt>
    <dgm:pt modelId="{3D2E0329-A4F4-438C-B196-45F96CB48B99}">
      <dgm:prSet/>
      <dgm:spPr/>
      <dgm:t>
        <a:bodyPr/>
        <a:lstStyle/>
        <a:p>
          <a:r>
            <a:rPr lang="en-US"/>
            <a:t>Access to academic resources abroad for personal research.</a:t>
          </a:r>
        </a:p>
      </dgm:t>
    </dgm:pt>
    <dgm:pt modelId="{84F5DB6E-7599-4A3D-9376-B74B045DCC78}" type="parTrans" cxnId="{11502B7C-5004-461A-8ED4-A65DF841F0D6}">
      <dgm:prSet/>
      <dgm:spPr/>
      <dgm:t>
        <a:bodyPr/>
        <a:lstStyle/>
        <a:p>
          <a:endParaRPr lang="en-US"/>
        </a:p>
      </dgm:t>
    </dgm:pt>
    <dgm:pt modelId="{DBE19657-3018-49A3-AF11-F3E22EDA3547}" type="sibTrans" cxnId="{11502B7C-5004-461A-8ED4-A65DF841F0D6}">
      <dgm:prSet/>
      <dgm:spPr/>
      <dgm:t>
        <a:bodyPr/>
        <a:lstStyle/>
        <a:p>
          <a:endParaRPr lang="en-US"/>
        </a:p>
      </dgm:t>
    </dgm:pt>
    <dgm:pt modelId="{EBCB4223-45C8-4018-9C75-7FC7181F7884}">
      <dgm:prSet/>
      <dgm:spPr/>
      <dgm:t>
        <a:bodyPr/>
        <a:lstStyle/>
        <a:p>
          <a:r>
            <a:rPr lang="en-US"/>
            <a:t>Most common study abroad model for students. Going with a professor they know and trust, and with fellow SHSU students, provides a sense of comfort and familiarity, especially for first-time travelers.</a:t>
          </a:r>
        </a:p>
      </dgm:t>
    </dgm:pt>
    <dgm:pt modelId="{442CB550-FC05-4FBC-B9A2-BE005EB4179E}" type="parTrans" cxnId="{8DDC27E9-EFA1-4565-9DFB-2F38A2C5ACCC}">
      <dgm:prSet/>
      <dgm:spPr/>
      <dgm:t>
        <a:bodyPr/>
        <a:lstStyle/>
        <a:p>
          <a:endParaRPr lang="en-US"/>
        </a:p>
      </dgm:t>
    </dgm:pt>
    <dgm:pt modelId="{C497EBF4-CDBD-47D9-A550-2C1449759BF6}" type="sibTrans" cxnId="{8DDC27E9-EFA1-4565-9DFB-2F38A2C5ACCC}">
      <dgm:prSet/>
      <dgm:spPr/>
      <dgm:t>
        <a:bodyPr/>
        <a:lstStyle/>
        <a:p>
          <a:endParaRPr lang="en-US"/>
        </a:p>
      </dgm:t>
    </dgm:pt>
    <dgm:pt modelId="{BEE3C930-7672-42B0-B668-818B28C03B5B}">
      <dgm:prSet/>
      <dgm:spPr/>
      <dgm:t>
        <a:bodyPr/>
        <a:lstStyle/>
        <a:p>
          <a:r>
            <a:rPr lang="en-US"/>
            <a:t>Internationalizing the campus and your department. </a:t>
          </a:r>
        </a:p>
      </dgm:t>
    </dgm:pt>
    <dgm:pt modelId="{7C568A20-5579-44D4-A800-33F9B3906A93}" type="parTrans" cxnId="{9B848766-E2DD-49EE-94CF-909A0FEFB21B}">
      <dgm:prSet/>
      <dgm:spPr/>
      <dgm:t>
        <a:bodyPr/>
        <a:lstStyle/>
        <a:p>
          <a:endParaRPr lang="en-US"/>
        </a:p>
      </dgm:t>
    </dgm:pt>
    <dgm:pt modelId="{39A74889-B8EB-4B19-BFAE-18FBE9FD09ED}" type="sibTrans" cxnId="{9B848766-E2DD-49EE-94CF-909A0FEFB21B}">
      <dgm:prSet/>
      <dgm:spPr/>
      <dgm:t>
        <a:bodyPr/>
        <a:lstStyle/>
        <a:p>
          <a:endParaRPr lang="en-US"/>
        </a:p>
      </dgm:t>
    </dgm:pt>
    <dgm:pt modelId="{7D207AB1-8678-442D-9A1E-8C4A45F263F5}">
      <dgm:prSet/>
      <dgm:spPr/>
      <dgm:t>
        <a:bodyPr/>
        <a:lstStyle/>
        <a:p>
          <a:r>
            <a:rPr lang="en-US"/>
            <a:t>Recruit students by offering specialized international opportunities within their major</a:t>
          </a:r>
        </a:p>
      </dgm:t>
    </dgm:pt>
    <dgm:pt modelId="{FDAB17D9-CC91-427C-B915-A29AD50A86BE}" type="parTrans" cxnId="{3EDD9DAC-46BC-4461-93FB-682B947EDAAD}">
      <dgm:prSet/>
      <dgm:spPr/>
      <dgm:t>
        <a:bodyPr/>
        <a:lstStyle/>
        <a:p>
          <a:endParaRPr lang="en-US"/>
        </a:p>
      </dgm:t>
    </dgm:pt>
    <dgm:pt modelId="{41791840-F224-484D-A54B-448ED0268FF6}" type="sibTrans" cxnId="{3EDD9DAC-46BC-4461-93FB-682B947EDAAD}">
      <dgm:prSet/>
      <dgm:spPr/>
      <dgm:t>
        <a:bodyPr/>
        <a:lstStyle/>
        <a:p>
          <a:endParaRPr lang="en-US"/>
        </a:p>
      </dgm:t>
    </dgm:pt>
    <dgm:pt modelId="{3E57D846-0E83-484A-BFA6-FF34DB952B36}" type="pres">
      <dgm:prSet presAssocID="{CC0EF751-32FA-4266-860D-A988B3835140}" presName="linear" presStyleCnt="0">
        <dgm:presLayoutVars>
          <dgm:animLvl val="lvl"/>
          <dgm:resizeHandles val="exact"/>
        </dgm:presLayoutVars>
      </dgm:prSet>
      <dgm:spPr/>
    </dgm:pt>
    <dgm:pt modelId="{28FDEBD4-5711-4934-A6A1-1DEA3CF9BEC4}" type="pres">
      <dgm:prSet presAssocID="{3B202A86-7A52-4DC1-BCF8-AE60E4D92EB8}" presName="parentText" presStyleLbl="node1" presStyleIdx="0" presStyleCnt="5">
        <dgm:presLayoutVars>
          <dgm:chMax val="0"/>
          <dgm:bulletEnabled val="1"/>
        </dgm:presLayoutVars>
      </dgm:prSet>
      <dgm:spPr/>
    </dgm:pt>
    <dgm:pt modelId="{BAF02647-5EE2-4505-AC05-8C74DF4CA2D7}" type="pres">
      <dgm:prSet presAssocID="{81449EA5-EFF7-4A39-AD65-26598E1DF5F5}" presName="spacer" presStyleCnt="0"/>
      <dgm:spPr/>
    </dgm:pt>
    <dgm:pt modelId="{B9A738CD-BE41-4A9C-A460-331605146CE4}" type="pres">
      <dgm:prSet presAssocID="{3D2E0329-A4F4-438C-B196-45F96CB48B99}" presName="parentText" presStyleLbl="node1" presStyleIdx="1" presStyleCnt="5">
        <dgm:presLayoutVars>
          <dgm:chMax val="0"/>
          <dgm:bulletEnabled val="1"/>
        </dgm:presLayoutVars>
      </dgm:prSet>
      <dgm:spPr/>
    </dgm:pt>
    <dgm:pt modelId="{C6A163B5-6DFF-4EC4-9E00-DE07F0E00729}" type="pres">
      <dgm:prSet presAssocID="{DBE19657-3018-49A3-AF11-F3E22EDA3547}" presName="spacer" presStyleCnt="0"/>
      <dgm:spPr/>
    </dgm:pt>
    <dgm:pt modelId="{9BA8CE69-80A3-476B-8F67-FF5631A02728}" type="pres">
      <dgm:prSet presAssocID="{EBCB4223-45C8-4018-9C75-7FC7181F7884}" presName="parentText" presStyleLbl="node1" presStyleIdx="2" presStyleCnt="5">
        <dgm:presLayoutVars>
          <dgm:chMax val="0"/>
          <dgm:bulletEnabled val="1"/>
        </dgm:presLayoutVars>
      </dgm:prSet>
      <dgm:spPr/>
    </dgm:pt>
    <dgm:pt modelId="{80E39178-0A3F-4E2B-AE3C-DA03A358A42E}" type="pres">
      <dgm:prSet presAssocID="{C497EBF4-CDBD-47D9-A550-2C1449759BF6}" presName="spacer" presStyleCnt="0"/>
      <dgm:spPr/>
    </dgm:pt>
    <dgm:pt modelId="{4BFD01E4-433C-443D-B24A-D8300CA06A28}" type="pres">
      <dgm:prSet presAssocID="{BEE3C930-7672-42B0-B668-818B28C03B5B}" presName="parentText" presStyleLbl="node1" presStyleIdx="3" presStyleCnt="5">
        <dgm:presLayoutVars>
          <dgm:chMax val="0"/>
          <dgm:bulletEnabled val="1"/>
        </dgm:presLayoutVars>
      </dgm:prSet>
      <dgm:spPr/>
    </dgm:pt>
    <dgm:pt modelId="{ABE0B0D6-7742-4B8D-B73A-2E38BCAD01E2}" type="pres">
      <dgm:prSet presAssocID="{39A74889-B8EB-4B19-BFAE-18FBE9FD09ED}" presName="spacer" presStyleCnt="0"/>
      <dgm:spPr/>
    </dgm:pt>
    <dgm:pt modelId="{71E88BC4-379D-4612-9718-F38DCB29D04E}" type="pres">
      <dgm:prSet presAssocID="{7D207AB1-8678-442D-9A1E-8C4A45F263F5}" presName="parentText" presStyleLbl="node1" presStyleIdx="4" presStyleCnt="5">
        <dgm:presLayoutVars>
          <dgm:chMax val="0"/>
          <dgm:bulletEnabled val="1"/>
        </dgm:presLayoutVars>
      </dgm:prSet>
      <dgm:spPr/>
    </dgm:pt>
  </dgm:ptLst>
  <dgm:cxnLst>
    <dgm:cxn modelId="{0ACDC561-8F78-4FFC-AF67-D4DCBA5332E2}" type="presOf" srcId="{EBCB4223-45C8-4018-9C75-7FC7181F7884}" destId="{9BA8CE69-80A3-476B-8F67-FF5631A02728}" srcOrd="0" destOrd="0" presId="urn:microsoft.com/office/officeart/2005/8/layout/vList2"/>
    <dgm:cxn modelId="{9B848766-E2DD-49EE-94CF-909A0FEFB21B}" srcId="{CC0EF751-32FA-4266-860D-A988B3835140}" destId="{BEE3C930-7672-42B0-B668-818B28C03B5B}" srcOrd="3" destOrd="0" parTransId="{7C568A20-5579-44D4-A800-33F9B3906A93}" sibTransId="{39A74889-B8EB-4B19-BFAE-18FBE9FD09ED}"/>
    <dgm:cxn modelId="{23B80670-252F-4B6A-8A56-0EE8BE7818DB}" type="presOf" srcId="{BEE3C930-7672-42B0-B668-818B28C03B5B}" destId="{4BFD01E4-433C-443D-B24A-D8300CA06A28}" srcOrd="0" destOrd="0" presId="urn:microsoft.com/office/officeart/2005/8/layout/vList2"/>
    <dgm:cxn modelId="{11502B7C-5004-461A-8ED4-A65DF841F0D6}" srcId="{CC0EF751-32FA-4266-860D-A988B3835140}" destId="{3D2E0329-A4F4-438C-B196-45F96CB48B99}" srcOrd="1" destOrd="0" parTransId="{84F5DB6E-7599-4A3D-9376-B74B045DCC78}" sibTransId="{DBE19657-3018-49A3-AF11-F3E22EDA3547}"/>
    <dgm:cxn modelId="{5F88D87F-A396-4642-A387-22B86FF26D27}" srcId="{CC0EF751-32FA-4266-860D-A988B3835140}" destId="{3B202A86-7A52-4DC1-BCF8-AE60E4D92EB8}" srcOrd="0" destOrd="0" parTransId="{6210A9C2-A236-4127-9654-579CF6014FFA}" sibTransId="{81449EA5-EFF7-4A39-AD65-26598E1DF5F5}"/>
    <dgm:cxn modelId="{2C84AB8E-DA86-410C-A7C5-F21BA631FDA9}" type="presOf" srcId="{3D2E0329-A4F4-438C-B196-45F96CB48B99}" destId="{B9A738CD-BE41-4A9C-A460-331605146CE4}" srcOrd="0" destOrd="0" presId="urn:microsoft.com/office/officeart/2005/8/layout/vList2"/>
    <dgm:cxn modelId="{3EDD9DAC-46BC-4461-93FB-682B947EDAAD}" srcId="{CC0EF751-32FA-4266-860D-A988B3835140}" destId="{7D207AB1-8678-442D-9A1E-8C4A45F263F5}" srcOrd="4" destOrd="0" parTransId="{FDAB17D9-CC91-427C-B915-A29AD50A86BE}" sibTransId="{41791840-F224-484D-A54B-448ED0268FF6}"/>
    <dgm:cxn modelId="{AAB6B5B5-AB41-4868-B9ED-E7096B111783}" type="presOf" srcId="{CC0EF751-32FA-4266-860D-A988B3835140}" destId="{3E57D846-0E83-484A-BFA6-FF34DB952B36}" srcOrd="0" destOrd="0" presId="urn:microsoft.com/office/officeart/2005/8/layout/vList2"/>
    <dgm:cxn modelId="{8DDC27E9-EFA1-4565-9DFB-2F38A2C5ACCC}" srcId="{CC0EF751-32FA-4266-860D-A988B3835140}" destId="{EBCB4223-45C8-4018-9C75-7FC7181F7884}" srcOrd="2" destOrd="0" parTransId="{442CB550-FC05-4FBC-B9A2-BE005EB4179E}" sibTransId="{C497EBF4-CDBD-47D9-A550-2C1449759BF6}"/>
    <dgm:cxn modelId="{57388FED-C475-499C-B53F-6C61C9FAEF7B}" type="presOf" srcId="{7D207AB1-8678-442D-9A1E-8C4A45F263F5}" destId="{71E88BC4-379D-4612-9718-F38DCB29D04E}" srcOrd="0" destOrd="0" presId="urn:microsoft.com/office/officeart/2005/8/layout/vList2"/>
    <dgm:cxn modelId="{63C9A0F4-809F-4FA9-9B4B-3D36729EA852}" type="presOf" srcId="{3B202A86-7A52-4DC1-BCF8-AE60E4D92EB8}" destId="{28FDEBD4-5711-4934-A6A1-1DEA3CF9BEC4}" srcOrd="0" destOrd="0" presId="urn:microsoft.com/office/officeart/2005/8/layout/vList2"/>
    <dgm:cxn modelId="{C77F07D4-C3A7-4A11-9AB3-AA19CCC03E04}" type="presParOf" srcId="{3E57D846-0E83-484A-BFA6-FF34DB952B36}" destId="{28FDEBD4-5711-4934-A6A1-1DEA3CF9BEC4}" srcOrd="0" destOrd="0" presId="urn:microsoft.com/office/officeart/2005/8/layout/vList2"/>
    <dgm:cxn modelId="{EF028F79-CADA-4191-AD5C-CD887D14D565}" type="presParOf" srcId="{3E57D846-0E83-484A-BFA6-FF34DB952B36}" destId="{BAF02647-5EE2-4505-AC05-8C74DF4CA2D7}" srcOrd="1" destOrd="0" presId="urn:microsoft.com/office/officeart/2005/8/layout/vList2"/>
    <dgm:cxn modelId="{C4723629-DF75-4B0A-B5D7-89C5FC9C986F}" type="presParOf" srcId="{3E57D846-0E83-484A-BFA6-FF34DB952B36}" destId="{B9A738CD-BE41-4A9C-A460-331605146CE4}" srcOrd="2" destOrd="0" presId="urn:microsoft.com/office/officeart/2005/8/layout/vList2"/>
    <dgm:cxn modelId="{DF2851C0-A98F-4408-B550-8841B6C3D9AD}" type="presParOf" srcId="{3E57D846-0E83-484A-BFA6-FF34DB952B36}" destId="{C6A163B5-6DFF-4EC4-9E00-DE07F0E00729}" srcOrd="3" destOrd="0" presId="urn:microsoft.com/office/officeart/2005/8/layout/vList2"/>
    <dgm:cxn modelId="{857C687B-7FF4-44DF-A16C-4B0030A345AF}" type="presParOf" srcId="{3E57D846-0E83-484A-BFA6-FF34DB952B36}" destId="{9BA8CE69-80A3-476B-8F67-FF5631A02728}" srcOrd="4" destOrd="0" presId="urn:microsoft.com/office/officeart/2005/8/layout/vList2"/>
    <dgm:cxn modelId="{F28C57FD-F375-4F77-9A54-8D9D1644C951}" type="presParOf" srcId="{3E57D846-0E83-484A-BFA6-FF34DB952B36}" destId="{80E39178-0A3F-4E2B-AE3C-DA03A358A42E}" srcOrd="5" destOrd="0" presId="urn:microsoft.com/office/officeart/2005/8/layout/vList2"/>
    <dgm:cxn modelId="{5457395B-CC3A-4860-BE1B-323E7F919020}" type="presParOf" srcId="{3E57D846-0E83-484A-BFA6-FF34DB952B36}" destId="{4BFD01E4-433C-443D-B24A-D8300CA06A28}" srcOrd="6" destOrd="0" presId="urn:microsoft.com/office/officeart/2005/8/layout/vList2"/>
    <dgm:cxn modelId="{CAF7C1E2-90DE-436B-80A4-6DE3BEE2C564}" type="presParOf" srcId="{3E57D846-0E83-484A-BFA6-FF34DB952B36}" destId="{ABE0B0D6-7742-4B8D-B73A-2E38BCAD01E2}" srcOrd="7" destOrd="0" presId="urn:microsoft.com/office/officeart/2005/8/layout/vList2"/>
    <dgm:cxn modelId="{F1E6B99B-8976-49D1-9ED5-7653D0EF3575}" type="presParOf" srcId="{3E57D846-0E83-484A-BFA6-FF34DB952B36}" destId="{71E88BC4-379D-4612-9718-F38DCB29D04E}"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D54568-6676-4E0D-9694-91CFAE8D05E4}"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BE88B3B5-3F37-476A-9B39-B043995AF6C5}">
      <dgm:prSet/>
      <dgm:spPr/>
      <dgm:t>
        <a:bodyPr/>
        <a:lstStyle/>
        <a:p>
          <a:r>
            <a:rPr lang="en-US"/>
            <a:t>Mid-August-October 2023: Begin marketing proposed program to students. </a:t>
          </a:r>
        </a:p>
      </dgm:t>
    </dgm:pt>
    <dgm:pt modelId="{A4A1C5CF-5914-47F7-940D-B4027B25ED28}" type="parTrans" cxnId="{1C2C4CE2-3B82-4523-A357-5D130A9E5801}">
      <dgm:prSet/>
      <dgm:spPr/>
      <dgm:t>
        <a:bodyPr/>
        <a:lstStyle/>
        <a:p>
          <a:endParaRPr lang="en-US"/>
        </a:p>
      </dgm:t>
    </dgm:pt>
    <dgm:pt modelId="{DA2A5BF7-B9E1-474F-8F73-72F2983BB5EE}" type="sibTrans" cxnId="{1C2C4CE2-3B82-4523-A357-5D130A9E5801}">
      <dgm:prSet/>
      <dgm:spPr/>
      <dgm:t>
        <a:bodyPr/>
        <a:lstStyle/>
        <a:p>
          <a:endParaRPr lang="en-US"/>
        </a:p>
      </dgm:t>
    </dgm:pt>
    <dgm:pt modelId="{C02EF822-E706-4816-A17A-901403535F16}">
      <dgm:prSet/>
      <dgm:spPr/>
      <dgm:t>
        <a:bodyPr/>
        <a:lstStyle/>
        <a:p>
          <a:r>
            <a:rPr lang="en-US"/>
            <a:t>Mid-August-October 2023: Submit New Fund Request (new programs only)</a:t>
          </a:r>
        </a:p>
      </dgm:t>
    </dgm:pt>
    <dgm:pt modelId="{0F6A640F-1FEE-42DB-8393-B9B7B742AE63}" type="parTrans" cxnId="{F1BA6EC6-28C3-4912-9309-4580F77736DE}">
      <dgm:prSet/>
      <dgm:spPr/>
      <dgm:t>
        <a:bodyPr/>
        <a:lstStyle/>
        <a:p>
          <a:endParaRPr lang="en-US"/>
        </a:p>
      </dgm:t>
    </dgm:pt>
    <dgm:pt modelId="{7B087E28-43A3-43DD-B382-D03946700A5F}" type="sibTrans" cxnId="{F1BA6EC6-28C3-4912-9309-4580F77736DE}">
      <dgm:prSet/>
      <dgm:spPr/>
      <dgm:t>
        <a:bodyPr/>
        <a:lstStyle/>
        <a:p>
          <a:endParaRPr lang="en-US"/>
        </a:p>
      </dgm:t>
    </dgm:pt>
    <dgm:pt modelId="{B242784C-8F52-478B-8961-BCB838E44CBF}">
      <dgm:prSet/>
      <dgm:spPr/>
      <dgm:t>
        <a:bodyPr/>
        <a:lstStyle/>
        <a:p>
          <a:r>
            <a:rPr lang="en-US"/>
            <a:t>November-December 2023: Submit Vendor W-9s</a:t>
          </a:r>
        </a:p>
      </dgm:t>
    </dgm:pt>
    <dgm:pt modelId="{574656DC-4034-46FF-A2FB-28EC2E3053FC}" type="parTrans" cxnId="{073A62FB-8F72-4805-8E0B-F2123A09456D}">
      <dgm:prSet/>
      <dgm:spPr/>
      <dgm:t>
        <a:bodyPr/>
        <a:lstStyle/>
        <a:p>
          <a:endParaRPr lang="en-US"/>
        </a:p>
      </dgm:t>
    </dgm:pt>
    <dgm:pt modelId="{B71D9D91-E3C7-4CDE-B44D-7370BB4D5C48}" type="sibTrans" cxnId="{073A62FB-8F72-4805-8E0B-F2123A09456D}">
      <dgm:prSet/>
      <dgm:spPr/>
      <dgm:t>
        <a:bodyPr/>
        <a:lstStyle/>
        <a:p>
          <a:endParaRPr lang="en-US"/>
        </a:p>
      </dgm:t>
    </dgm:pt>
    <dgm:pt modelId="{D5AD5331-EB11-4D43-A79A-4F32E842EC82}">
      <dgm:prSet/>
      <dgm:spPr/>
      <dgm:t>
        <a:bodyPr/>
        <a:lstStyle/>
        <a:p>
          <a:r>
            <a:rPr lang="en-US"/>
            <a:t>January-February 2024: Submit Travel Requisition and Class Schedule Maintenance Form</a:t>
          </a:r>
        </a:p>
      </dgm:t>
    </dgm:pt>
    <dgm:pt modelId="{CC768E26-0D81-40F5-800B-19C31156DD7C}" type="parTrans" cxnId="{C920AC2B-FBF3-4CE8-B19A-F8D32A3F86CB}">
      <dgm:prSet/>
      <dgm:spPr/>
      <dgm:t>
        <a:bodyPr/>
        <a:lstStyle/>
        <a:p>
          <a:endParaRPr lang="en-US"/>
        </a:p>
      </dgm:t>
    </dgm:pt>
    <dgm:pt modelId="{01BC82D1-0AD5-488A-B9CF-4B3B23115E17}" type="sibTrans" cxnId="{C920AC2B-FBF3-4CE8-B19A-F8D32A3F86CB}">
      <dgm:prSet/>
      <dgm:spPr/>
      <dgm:t>
        <a:bodyPr/>
        <a:lstStyle/>
        <a:p>
          <a:endParaRPr lang="en-US"/>
        </a:p>
      </dgm:t>
    </dgm:pt>
    <dgm:pt modelId="{ABB53EFB-712A-4431-BFC0-6BF56570F929}">
      <dgm:prSet/>
      <dgm:spPr/>
      <dgm:t>
        <a:bodyPr/>
        <a:lstStyle/>
        <a:p>
          <a:r>
            <a:rPr lang="en-US"/>
            <a:t>January-March 2024: Last marketing/recruiting push- Courses with fewer than 10 students will be contacted.</a:t>
          </a:r>
        </a:p>
      </dgm:t>
    </dgm:pt>
    <dgm:pt modelId="{FBAF1E1E-C185-4E6C-9B06-0DE3E921D5DA}" type="parTrans" cxnId="{6ABA1081-80CE-4039-8C8B-46720C0B4178}">
      <dgm:prSet/>
      <dgm:spPr/>
      <dgm:t>
        <a:bodyPr/>
        <a:lstStyle/>
        <a:p>
          <a:endParaRPr lang="en-US"/>
        </a:p>
      </dgm:t>
    </dgm:pt>
    <dgm:pt modelId="{F2C2622B-470E-4549-A2BA-CF0B4DB9DCC8}" type="sibTrans" cxnId="{6ABA1081-80CE-4039-8C8B-46720C0B4178}">
      <dgm:prSet/>
      <dgm:spPr/>
      <dgm:t>
        <a:bodyPr/>
        <a:lstStyle/>
        <a:p>
          <a:endParaRPr lang="en-US"/>
        </a:p>
      </dgm:t>
    </dgm:pt>
    <dgm:pt modelId="{468B7EF1-0BC1-4656-B33D-19F798C7D5B7}">
      <dgm:prSet/>
      <dgm:spPr/>
      <dgm:t>
        <a:bodyPr/>
        <a:lstStyle/>
        <a:p>
          <a:r>
            <a:rPr lang="en-US" dirty="0"/>
            <a:t>March 2024: Students must have all required paperwork submitted to the GEC.</a:t>
          </a:r>
        </a:p>
      </dgm:t>
    </dgm:pt>
    <dgm:pt modelId="{D033BA44-0C14-4212-832B-223D3B7AD6B8}" type="parTrans" cxnId="{2634FA88-698F-41D8-925A-6DF6C02E4C85}">
      <dgm:prSet/>
      <dgm:spPr/>
      <dgm:t>
        <a:bodyPr/>
        <a:lstStyle/>
        <a:p>
          <a:endParaRPr lang="en-US"/>
        </a:p>
      </dgm:t>
    </dgm:pt>
    <dgm:pt modelId="{C817E8BE-7DA6-40FC-BA49-4ABC87BC8571}" type="sibTrans" cxnId="{2634FA88-698F-41D8-925A-6DF6C02E4C85}">
      <dgm:prSet/>
      <dgm:spPr/>
      <dgm:t>
        <a:bodyPr/>
        <a:lstStyle/>
        <a:p>
          <a:endParaRPr lang="en-US"/>
        </a:p>
      </dgm:t>
    </dgm:pt>
    <dgm:pt modelId="{538BB188-0F83-409A-9022-C373EE9AE913}">
      <dgm:prSet/>
      <dgm:spPr/>
      <dgm:t>
        <a:bodyPr/>
        <a:lstStyle/>
        <a:p>
          <a:r>
            <a:rPr lang="en-US"/>
            <a:t>March-April 2024: Submit Direct Payment Form, Outgoing Wire Form, and Travel Cash Advance Request</a:t>
          </a:r>
        </a:p>
      </dgm:t>
    </dgm:pt>
    <dgm:pt modelId="{BEFB5DCA-80C8-4CD3-98B0-2FA11C9E2CB5}" type="parTrans" cxnId="{B208E346-7F2F-4A16-A10F-2A78307928FB}">
      <dgm:prSet/>
      <dgm:spPr/>
      <dgm:t>
        <a:bodyPr/>
        <a:lstStyle/>
        <a:p>
          <a:endParaRPr lang="en-US"/>
        </a:p>
      </dgm:t>
    </dgm:pt>
    <dgm:pt modelId="{1732596B-A069-4819-A030-709245BB0890}" type="sibTrans" cxnId="{B208E346-7F2F-4A16-A10F-2A78307928FB}">
      <dgm:prSet/>
      <dgm:spPr/>
      <dgm:t>
        <a:bodyPr/>
        <a:lstStyle/>
        <a:p>
          <a:endParaRPr lang="en-US"/>
        </a:p>
      </dgm:t>
    </dgm:pt>
    <dgm:pt modelId="{B01F05E9-5D6D-44C4-9346-642FE5F1934B}" type="pres">
      <dgm:prSet presAssocID="{03D54568-6676-4E0D-9694-91CFAE8D05E4}" presName="diagram" presStyleCnt="0">
        <dgm:presLayoutVars>
          <dgm:dir/>
          <dgm:resizeHandles val="exact"/>
        </dgm:presLayoutVars>
      </dgm:prSet>
      <dgm:spPr/>
    </dgm:pt>
    <dgm:pt modelId="{764A4C3C-8E10-4076-8F04-88EF1025AA07}" type="pres">
      <dgm:prSet presAssocID="{BE88B3B5-3F37-476A-9B39-B043995AF6C5}" presName="node" presStyleLbl="node1" presStyleIdx="0" presStyleCnt="7">
        <dgm:presLayoutVars>
          <dgm:bulletEnabled val="1"/>
        </dgm:presLayoutVars>
      </dgm:prSet>
      <dgm:spPr/>
    </dgm:pt>
    <dgm:pt modelId="{14CC4F1D-F1B0-4093-A878-E9D394E78A3D}" type="pres">
      <dgm:prSet presAssocID="{DA2A5BF7-B9E1-474F-8F73-72F2983BB5EE}" presName="sibTrans" presStyleCnt="0"/>
      <dgm:spPr/>
    </dgm:pt>
    <dgm:pt modelId="{44CE552F-C0AB-45F3-B4F8-C7526DDF08E5}" type="pres">
      <dgm:prSet presAssocID="{C02EF822-E706-4816-A17A-901403535F16}" presName="node" presStyleLbl="node1" presStyleIdx="1" presStyleCnt="7">
        <dgm:presLayoutVars>
          <dgm:bulletEnabled val="1"/>
        </dgm:presLayoutVars>
      </dgm:prSet>
      <dgm:spPr/>
    </dgm:pt>
    <dgm:pt modelId="{30695CA7-ADF1-4DA8-A72F-528A5CCB97A4}" type="pres">
      <dgm:prSet presAssocID="{7B087E28-43A3-43DD-B382-D03946700A5F}" presName="sibTrans" presStyleCnt="0"/>
      <dgm:spPr/>
    </dgm:pt>
    <dgm:pt modelId="{E9934A43-F4B1-4263-B2D0-E0C7515497EE}" type="pres">
      <dgm:prSet presAssocID="{B242784C-8F52-478B-8961-BCB838E44CBF}" presName="node" presStyleLbl="node1" presStyleIdx="2" presStyleCnt="7">
        <dgm:presLayoutVars>
          <dgm:bulletEnabled val="1"/>
        </dgm:presLayoutVars>
      </dgm:prSet>
      <dgm:spPr/>
    </dgm:pt>
    <dgm:pt modelId="{C5569E10-199A-4C96-B928-7AA8DF1BD921}" type="pres">
      <dgm:prSet presAssocID="{B71D9D91-E3C7-4CDE-B44D-7370BB4D5C48}" presName="sibTrans" presStyleCnt="0"/>
      <dgm:spPr/>
    </dgm:pt>
    <dgm:pt modelId="{D1DB3323-FBED-4AFA-948E-386638586FF5}" type="pres">
      <dgm:prSet presAssocID="{D5AD5331-EB11-4D43-A79A-4F32E842EC82}" presName="node" presStyleLbl="node1" presStyleIdx="3" presStyleCnt="7">
        <dgm:presLayoutVars>
          <dgm:bulletEnabled val="1"/>
        </dgm:presLayoutVars>
      </dgm:prSet>
      <dgm:spPr/>
    </dgm:pt>
    <dgm:pt modelId="{7B110B38-91BC-4532-9576-80621524E280}" type="pres">
      <dgm:prSet presAssocID="{01BC82D1-0AD5-488A-B9CF-4B3B23115E17}" presName="sibTrans" presStyleCnt="0"/>
      <dgm:spPr/>
    </dgm:pt>
    <dgm:pt modelId="{4D58882B-4B13-4C41-BCA9-3141FF27BDE9}" type="pres">
      <dgm:prSet presAssocID="{ABB53EFB-712A-4431-BFC0-6BF56570F929}" presName="node" presStyleLbl="node1" presStyleIdx="4" presStyleCnt="7">
        <dgm:presLayoutVars>
          <dgm:bulletEnabled val="1"/>
        </dgm:presLayoutVars>
      </dgm:prSet>
      <dgm:spPr/>
    </dgm:pt>
    <dgm:pt modelId="{0764C3F5-4E6C-4D67-964C-A99A593A2BA4}" type="pres">
      <dgm:prSet presAssocID="{F2C2622B-470E-4549-A2BA-CF0B4DB9DCC8}" presName="sibTrans" presStyleCnt="0"/>
      <dgm:spPr/>
    </dgm:pt>
    <dgm:pt modelId="{D2CAB317-8485-4A1C-840C-7F4488B53E78}" type="pres">
      <dgm:prSet presAssocID="{468B7EF1-0BC1-4656-B33D-19F798C7D5B7}" presName="node" presStyleLbl="node1" presStyleIdx="5" presStyleCnt="7">
        <dgm:presLayoutVars>
          <dgm:bulletEnabled val="1"/>
        </dgm:presLayoutVars>
      </dgm:prSet>
      <dgm:spPr/>
    </dgm:pt>
    <dgm:pt modelId="{F0240365-9BFA-4D14-9C9F-27B596082843}" type="pres">
      <dgm:prSet presAssocID="{C817E8BE-7DA6-40FC-BA49-4ABC87BC8571}" presName="sibTrans" presStyleCnt="0"/>
      <dgm:spPr/>
    </dgm:pt>
    <dgm:pt modelId="{08978ABF-E579-4A48-9956-619D337409C9}" type="pres">
      <dgm:prSet presAssocID="{538BB188-0F83-409A-9022-C373EE9AE913}" presName="node" presStyleLbl="node1" presStyleIdx="6" presStyleCnt="7">
        <dgm:presLayoutVars>
          <dgm:bulletEnabled val="1"/>
        </dgm:presLayoutVars>
      </dgm:prSet>
      <dgm:spPr/>
    </dgm:pt>
  </dgm:ptLst>
  <dgm:cxnLst>
    <dgm:cxn modelId="{0BFB6004-6A4C-46E0-96CF-51F0DC721443}" type="presOf" srcId="{468B7EF1-0BC1-4656-B33D-19F798C7D5B7}" destId="{D2CAB317-8485-4A1C-840C-7F4488B53E78}" srcOrd="0" destOrd="0" presId="urn:microsoft.com/office/officeart/2005/8/layout/default"/>
    <dgm:cxn modelId="{A612B727-8DD4-4C19-BAE1-E278755CCE55}" type="presOf" srcId="{C02EF822-E706-4816-A17A-901403535F16}" destId="{44CE552F-C0AB-45F3-B4F8-C7526DDF08E5}" srcOrd="0" destOrd="0" presId="urn:microsoft.com/office/officeart/2005/8/layout/default"/>
    <dgm:cxn modelId="{C920AC2B-FBF3-4CE8-B19A-F8D32A3F86CB}" srcId="{03D54568-6676-4E0D-9694-91CFAE8D05E4}" destId="{D5AD5331-EB11-4D43-A79A-4F32E842EC82}" srcOrd="3" destOrd="0" parTransId="{CC768E26-0D81-40F5-800B-19C31156DD7C}" sibTransId="{01BC82D1-0AD5-488A-B9CF-4B3B23115E17}"/>
    <dgm:cxn modelId="{BC0B8836-772F-4864-94C8-D916EB8FAA61}" type="presOf" srcId="{538BB188-0F83-409A-9022-C373EE9AE913}" destId="{08978ABF-E579-4A48-9956-619D337409C9}" srcOrd="0" destOrd="0" presId="urn:microsoft.com/office/officeart/2005/8/layout/default"/>
    <dgm:cxn modelId="{B7ED8C62-AB56-4A44-8623-E9EF20A1C481}" type="presOf" srcId="{B242784C-8F52-478B-8961-BCB838E44CBF}" destId="{E9934A43-F4B1-4263-B2D0-E0C7515497EE}" srcOrd="0" destOrd="0" presId="urn:microsoft.com/office/officeart/2005/8/layout/default"/>
    <dgm:cxn modelId="{39358043-97FD-4F2B-82EF-BDC716378B44}" type="presOf" srcId="{ABB53EFB-712A-4431-BFC0-6BF56570F929}" destId="{4D58882B-4B13-4C41-BCA9-3141FF27BDE9}" srcOrd="0" destOrd="0" presId="urn:microsoft.com/office/officeart/2005/8/layout/default"/>
    <dgm:cxn modelId="{B208E346-7F2F-4A16-A10F-2A78307928FB}" srcId="{03D54568-6676-4E0D-9694-91CFAE8D05E4}" destId="{538BB188-0F83-409A-9022-C373EE9AE913}" srcOrd="6" destOrd="0" parTransId="{BEFB5DCA-80C8-4CD3-98B0-2FA11C9E2CB5}" sibTransId="{1732596B-A069-4819-A030-709245BB0890}"/>
    <dgm:cxn modelId="{FDF97D6F-415C-4A8D-B701-9D1F049E7CB4}" type="presOf" srcId="{D5AD5331-EB11-4D43-A79A-4F32E842EC82}" destId="{D1DB3323-FBED-4AFA-948E-386638586FF5}" srcOrd="0" destOrd="0" presId="urn:microsoft.com/office/officeart/2005/8/layout/default"/>
    <dgm:cxn modelId="{751B9D80-6431-4E30-A67D-432F898759FC}" type="presOf" srcId="{BE88B3B5-3F37-476A-9B39-B043995AF6C5}" destId="{764A4C3C-8E10-4076-8F04-88EF1025AA07}" srcOrd="0" destOrd="0" presId="urn:microsoft.com/office/officeart/2005/8/layout/default"/>
    <dgm:cxn modelId="{6ABA1081-80CE-4039-8C8B-46720C0B4178}" srcId="{03D54568-6676-4E0D-9694-91CFAE8D05E4}" destId="{ABB53EFB-712A-4431-BFC0-6BF56570F929}" srcOrd="4" destOrd="0" parTransId="{FBAF1E1E-C185-4E6C-9B06-0DE3E921D5DA}" sibTransId="{F2C2622B-470E-4549-A2BA-CF0B4DB9DCC8}"/>
    <dgm:cxn modelId="{2634FA88-698F-41D8-925A-6DF6C02E4C85}" srcId="{03D54568-6676-4E0D-9694-91CFAE8D05E4}" destId="{468B7EF1-0BC1-4656-B33D-19F798C7D5B7}" srcOrd="5" destOrd="0" parTransId="{D033BA44-0C14-4212-832B-223D3B7AD6B8}" sibTransId="{C817E8BE-7DA6-40FC-BA49-4ABC87BC8571}"/>
    <dgm:cxn modelId="{F1BA6EC6-28C3-4912-9309-4580F77736DE}" srcId="{03D54568-6676-4E0D-9694-91CFAE8D05E4}" destId="{C02EF822-E706-4816-A17A-901403535F16}" srcOrd="1" destOrd="0" parTransId="{0F6A640F-1FEE-42DB-8393-B9B7B742AE63}" sibTransId="{7B087E28-43A3-43DD-B382-D03946700A5F}"/>
    <dgm:cxn modelId="{F02B94D0-03C3-4BDA-A732-C402133EBBFA}" type="presOf" srcId="{03D54568-6676-4E0D-9694-91CFAE8D05E4}" destId="{B01F05E9-5D6D-44C4-9346-642FE5F1934B}" srcOrd="0" destOrd="0" presId="urn:microsoft.com/office/officeart/2005/8/layout/default"/>
    <dgm:cxn modelId="{1C2C4CE2-3B82-4523-A357-5D130A9E5801}" srcId="{03D54568-6676-4E0D-9694-91CFAE8D05E4}" destId="{BE88B3B5-3F37-476A-9B39-B043995AF6C5}" srcOrd="0" destOrd="0" parTransId="{A4A1C5CF-5914-47F7-940D-B4027B25ED28}" sibTransId="{DA2A5BF7-B9E1-474F-8F73-72F2983BB5EE}"/>
    <dgm:cxn modelId="{073A62FB-8F72-4805-8E0B-F2123A09456D}" srcId="{03D54568-6676-4E0D-9694-91CFAE8D05E4}" destId="{B242784C-8F52-478B-8961-BCB838E44CBF}" srcOrd="2" destOrd="0" parTransId="{574656DC-4034-46FF-A2FB-28EC2E3053FC}" sibTransId="{B71D9D91-E3C7-4CDE-B44D-7370BB4D5C48}"/>
    <dgm:cxn modelId="{9B592B5E-C0EA-4229-8A9B-1A3DBA9C600A}" type="presParOf" srcId="{B01F05E9-5D6D-44C4-9346-642FE5F1934B}" destId="{764A4C3C-8E10-4076-8F04-88EF1025AA07}" srcOrd="0" destOrd="0" presId="urn:microsoft.com/office/officeart/2005/8/layout/default"/>
    <dgm:cxn modelId="{149328E1-A49A-4D66-A056-1CA71849009E}" type="presParOf" srcId="{B01F05E9-5D6D-44C4-9346-642FE5F1934B}" destId="{14CC4F1D-F1B0-4093-A878-E9D394E78A3D}" srcOrd="1" destOrd="0" presId="urn:microsoft.com/office/officeart/2005/8/layout/default"/>
    <dgm:cxn modelId="{F7D7BF75-F58A-44D3-97E5-E339890B7D54}" type="presParOf" srcId="{B01F05E9-5D6D-44C4-9346-642FE5F1934B}" destId="{44CE552F-C0AB-45F3-B4F8-C7526DDF08E5}" srcOrd="2" destOrd="0" presId="urn:microsoft.com/office/officeart/2005/8/layout/default"/>
    <dgm:cxn modelId="{703B9161-5D7E-41B8-8ADD-A4142B1341E3}" type="presParOf" srcId="{B01F05E9-5D6D-44C4-9346-642FE5F1934B}" destId="{30695CA7-ADF1-4DA8-A72F-528A5CCB97A4}" srcOrd="3" destOrd="0" presId="urn:microsoft.com/office/officeart/2005/8/layout/default"/>
    <dgm:cxn modelId="{900BC05E-4166-4E4B-B1BA-A29C219E7869}" type="presParOf" srcId="{B01F05E9-5D6D-44C4-9346-642FE5F1934B}" destId="{E9934A43-F4B1-4263-B2D0-E0C7515497EE}" srcOrd="4" destOrd="0" presId="urn:microsoft.com/office/officeart/2005/8/layout/default"/>
    <dgm:cxn modelId="{61EDEC68-B60D-4814-993C-F9CCEA4ED85A}" type="presParOf" srcId="{B01F05E9-5D6D-44C4-9346-642FE5F1934B}" destId="{C5569E10-199A-4C96-B928-7AA8DF1BD921}" srcOrd="5" destOrd="0" presId="urn:microsoft.com/office/officeart/2005/8/layout/default"/>
    <dgm:cxn modelId="{00246539-D67A-4022-8797-D53FCBAB3198}" type="presParOf" srcId="{B01F05E9-5D6D-44C4-9346-642FE5F1934B}" destId="{D1DB3323-FBED-4AFA-948E-386638586FF5}" srcOrd="6" destOrd="0" presId="urn:microsoft.com/office/officeart/2005/8/layout/default"/>
    <dgm:cxn modelId="{0A16358D-87C3-45BB-8346-CCBA60D3B394}" type="presParOf" srcId="{B01F05E9-5D6D-44C4-9346-642FE5F1934B}" destId="{7B110B38-91BC-4532-9576-80621524E280}" srcOrd="7" destOrd="0" presId="urn:microsoft.com/office/officeart/2005/8/layout/default"/>
    <dgm:cxn modelId="{C94AD32F-BE2D-41C7-BE87-6BF0E8F71567}" type="presParOf" srcId="{B01F05E9-5D6D-44C4-9346-642FE5F1934B}" destId="{4D58882B-4B13-4C41-BCA9-3141FF27BDE9}" srcOrd="8" destOrd="0" presId="urn:microsoft.com/office/officeart/2005/8/layout/default"/>
    <dgm:cxn modelId="{409BA227-BD91-4EA9-B9FC-E119657B5936}" type="presParOf" srcId="{B01F05E9-5D6D-44C4-9346-642FE5F1934B}" destId="{0764C3F5-4E6C-4D67-964C-A99A593A2BA4}" srcOrd="9" destOrd="0" presId="urn:microsoft.com/office/officeart/2005/8/layout/default"/>
    <dgm:cxn modelId="{A32B2AD4-75B3-4E02-B940-8228FFB4C5ED}" type="presParOf" srcId="{B01F05E9-5D6D-44C4-9346-642FE5F1934B}" destId="{D2CAB317-8485-4A1C-840C-7F4488B53E78}" srcOrd="10" destOrd="0" presId="urn:microsoft.com/office/officeart/2005/8/layout/default"/>
    <dgm:cxn modelId="{93369BFF-16F0-443C-8EB6-5DE6481ED175}" type="presParOf" srcId="{B01F05E9-5D6D-44C4-9346-642FE5F1934B}" destId="{F0240365-9BFA-4D14-9C9F-27B596082843}" srcOrd="11" destOrd="0" presId="urn:microsoft.com/office/officeart/2005/8/layout/default"/>
    <dgm:cxn modelId="{09EE1E7D-73A2-43EE-B4AB-A554FFCC6320}" type="presParOf" srcId="{B01F05E9-5D6D-44C4-9346-642FE5F1934B}" destId="{08978ABF-E579-4A48-9956-619D337409C9}"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65A72E7-5623-4066-986D-99F5B8BF4CF4}" type="doc">
      <dgm:prSet loTypeId="urn:microsoft.com/office/officeart/2016/7/layout/LinearBlockProcessNumbered" loCatId="process" qsTypeId="urn:microsoft.com/office/officeart/2005/8/quickstyle/simple1" qsCatId="simple" csTypeId="urn:microsoft.com/office/officeart/2005/8/colors/colorful2" csCatId="colorful"/>
      <dgm:spPr/>
      <dgm:t>
        <a:bodyPr/>
        <a:lstStyle/>
        <a:p>
          <a:endParaRPr lang="en-US"/>
        </a:p>
      </dgm:t>
    </dgm:pt>
    <dgm:pt modelId="{47706F8C-7EC5-45AB-9366-202F3B3FD125}">
      <dgm:prSet/>
      <dgm:spPr/>
      <dgm:t>
        <a:bodyPr/>
        <a:lstStyle/>
        <a:p>
          <a:r>
            <a:rPr lang="en-US"/>
            <a:t>March-April 2024: Study Abroad Coordinator will conduct a Pre-Departure Health and Safety Orientation for students</a:t>
          </a:r>
        </a:p>
      </dgm:t>
    </dgm:pt>
    <dgm:pt modelId="{507F8DA6-EA48-4F09-8E3C-9A5F022CF7E6}" type="parTrans" cxnId="{7C320B05-4DDF-4163-AD4F-F15D18D2A322}">
      <dgm:prSet/>
      <dgm:spPr/>
      <dgm:t>
        <a:bodyPr/>
        <a:lstStyle/>
        <a:p>
          <a:endParaRPr lang="en-US"/>
        </a:p>
      </dgm:t>
    </dgm:pt>
    <dgm:pt modelId="{0A1E400F-B3F2-47C0-8CB4-6409895F7B6F}" type="sibTrans" cxnId="{7C320B05-4DDF-4163-AD4F-F15D18D2A322}">
      <dgm:prSet phldrT="01" phldr="0"/>
      <dgm:spPr/>
      <dgm:t>
        <a:bodyPr/>
        <a:lstStyle/>
        <a:p>
          <a:r>
            <a:rPr lang="en-US"/>
            <a:t>01</a:t>
          </a:r>
        </a:p>
      </dgm:t>
    </dgm:pt>
    <dgm:pt modelId="{BD1497AA-0570-43B9-8C64-AA155AB83148}">
      <dgm:prSet/>
      <dgm:spPr/>
      <dgm:t>
        <a:bodyPr/>
        <a:lstStyle/>
        <a:p>
          <a:r>
            <a:rPr lang="en-US"/>
            <a:t>April 2024: Students will register for their classes in MySam</a:t>
          </a:r>
        </a:p>
      </dgm:t>
    </dgm:pt>
    <dgm:pt modelId="{3E313ABA-23F1-4A44-A126-1C9C4988C0B1}" type="parTrans" cxnId="{5A3FB7FC-835D-47DF-B59A-8614D8AED622}">
      <dgm:prSet/>
      <dgm:spPr/>
      <dgm:t>
        <a:bodyPr/>
        <a:lstStyle/>
        <a:p>
          <a:endParaRPr lang="en-US"/>
        </a:p>
      </dgm:t>
    </dgm:pt>
    <dgm:pt modelId="{047D96A5-7EBC-40F7-8688-361587811D14}" type="sibTrans" cxnId="{5A3FB7FC-835D-47DF-B59A-8614D8AED622}">
      <dgm:prSet phldrT="02" phldr="0"/>
      <dgm:spPr/>
      <dgm:t>
        <a:bodyPr/>
        <a:lstStyle/>
        <a:p>
          <a:r>
            <a:rPr lang="en-US"/>
            <a:t>02</a:t>
          </a:r>
        </a:p>
      </dgm:t>
    </dgm:pt>
    <dgm:pt modelId="{69939938-D41B-407A-B658-D11171ED49B8}">
      <dgm:prSet/>
      <dgm:spPr/>
      <dgm:t>
        <a:bodyPr/>
        <a:lstStyle/>
        <a:p>
          <a:r>
            <a:rPr lang="en-US"/>
            <a:t>May-July 2024: HAVE FUN ON YOUR PROGRAM!</a:t>
          </a:r>
        </a:p>
      </dgm:t>
    </dgm:pt>
    <dgm:pt modelId="{206C4C67-1BDB-415B-B0C1-ABA06E546EEF}" type="parTrans" cxnId="{33B56C3F-1FAA-45AE-85BE-FCB87E8A0858}">
      <dgm:prSet/>
      <dgm:spPr/>
      <dgm:t>
        <a:bodyPr/>
        <a:lstStyle/>
        <a:p>
          <a:endParaRPr lang="en-US"/>
        </a:p>
      </dgm:t>
    </dgm:pt>
    <dgm:pt modelId="{C9B73DD3-3EB8-4F10-B3CC-32F6F0395FC4}" type="sibTrans" cxnId="{33B56C3F-1FAA-45AE-85BE-FCB87E8A0858}">
      <dgm:prSet phldrT="03" phldr="0"/>
      <dgm:spPr/>
      <dgm:t>
        <a:bodyPr/>
        <a:lstStyle/>
        <a:p>
          <a:r>
            <a:rPr lang="en-US"/>
            <a:t>03</a:t>
          </a:r>
        </a:p>
      </dgm:t>
    </dgm:pt>
    <dgm:pt modelId="{4E8169A8-FC34-49D4-9E42-8E562E8D18D0}" type="pres">
      <dgm:prSet presAssocID="{465A72E7-5623-4066-986D-99F5B8BF4CF4}" presName="Name0" presStyleCnt="0">
        <dgm:presLayoutVars>
          <dgm:animLvl val="lvl"/>
          <dgm:resizeHandles val="exact"/>
        </dgm:presLayoutVars>
      </dgm:prSet>
      <dgm:spPr/>
    </dgm:pt>
    <dgm:pt modelId="{577C1116-80FE-4B73-AC8B-CC5ECF9C0956}" type="pres">
      <dgm:prSet presAssocID="{47706F8C-7EC5-45AB-9366-202F3B3FD125}" presName="compositeNode" presStyleCnt="0">
        <dgm:presLayoutVars>
          <dgm:bulletEnabled val="1"/>
        </dgm:presLayoutVars>
      </dgm:prSet>
      <dgm:spPr/>
    </dgm:pt>
    <dgm:pt modelId="{0CBC3478-DFED-4477-B7DE-E0582234AFF5}" type="pres">
      <dgm:prSet presAssocID="{47706F8C-7EC5-45AB-9366-202F3B3FD125}" presName="bgRect" presStyleLbl="alignNode1" presStyleIdx="0" presStyleCnt="3"/>
      <dgm:spPr/>
    </dgm:pt>
    <dgm:pt modelId="{7C711504-A970-437D-BF9A-840AD9F18893}" type="pres">
      <dgm:prSet presAssocID="{0A1E400F-B3F2-47C0-8CB4-6409895F7B6F}" presName="sibTransNodeRect" presStyleLbl="alignNode1" presStyleIdx="0" presStyleCnt="3">
        <dgm:presLayoutVars>
          <dgm:chMax val="0"/>
          <dgm:bulletEnabled val="1"/>
        </dgm:presLayoutVars>
      </dgm:prSet>
      <dgm:spPr/>
    </dgm:pt>
    <dgm:pt modelId="{2E1407D3-A384-43A2-8DE6-EC3ABB62B23E}" type="pres">
      <dgm:prSet presAssocID="{47706F8C-7EC5-45AB-9366-202F3B3FD125}" presName="nodeRect" presStyleLbl="alignNode1" presStyleIdx="0" presStyleCnt="3">
        <dgm:presLayoutVars>
          <dgm:bulletEnabled val="1"/>
        </dgm:presLayoutVars>
      </dgm:prSet>
      <dgm:spPr/>
    </dgm:pt>
    <dgm:pt modelId="{D25D47BD-0F95-4C12-B813-232B77F1E777}" type="pres">
      <dgm:prSet presAssocID="{0A1E400F-B3F2-47C0-8CB4-6409895F7B6F}" presName="sibTrans" presStyleCnt="0"/>
      <dgm:spPr/>
    </dgm:pt>
    <dgm:pt modelId="{3B87EC06-D221-4EA3-B992-C1C233133523}" type="pres">
      <dgm:prSet presAssocID="{BD1497AA-0570-43B9-8C64-AA155AB83148}" presName="compositeNode" presStyleCnt="0">
        <dgm:presLayoutVars>
          <dgm:bulletEnabled val="1"/>
        </dgm:presLayoutVars>
      </dgm:prSet>
      <dgm:spPr/>
    </dgm:pt>
    <dgm:pt modelId="{F6D2059B-B2DD-457E-83E9-73C403144620}" type="pres">
      <dgm:prSet presAssocID="{BD1497AA-0570-43B9-8C64-AA155AB83148}" presName="bgRect" presStyleLbl="alignNode1" presStyleIdx="1" presStyleCnt="3"/>
      <dgm:spPr/>
    </dgm:pt>
    <dgm:pt modelId="{EA217DB8-33D9-4BE3-8AB7-B9E17AA3DAE5}" type="pres">
      <dgm:prSet presAssocID="{047D96A5-7EBC-40F7-8688-361587811D14}" presName="sibTransNodeRect" presStyleLbl="alignNode1" presStyleIdx="1" presStyleCnt="3">
        <dgm:presLayoutVars>
          <dgm:chMax val="0"/>
          <dgm:bulletEnabled val="1"/>
        </dgm:presLayoutVars>
      </dgm:prSet>
      <dgm:spPr/>
    </dgm:pt>
    <dgm:pt modelId="{0B59FFD5-AFD3-4F0C-A8EF-323B4D53F1F9}" type="pres">
      <dgm:prSet presAssocID="{BD1497AA-0570-43B9-8C64-AA155AB83148}" presName="nodeRect" presStyleLbl="alignNode1" presStyleIdx="1" presStyleCnt="3">
        <dgm:presLayoutVars>
          <dgm:bulletEnabled val="1"/>
        </dgm:presLayoutVars>
      </dgm:prSet>
      <dgm:spPr/>
    </dgm:pt>
    <dgm:pt modelId="{82970E3B-DEF7-424E-ADB7-737E1EE11064}" type="pres">
      <dgm:prSet presAssocID="{047D96A5-7EBC-40F7-8688-361587811D14}" presName="sibTrans" presStyleCnt="0"/>
      <dgm:spPr/>
    </dgm:pt>
    <dgm:pt modelId="{DEA92FD1-5A56-46C3-B1B5-7CC9EB068691}" type="pres">
      <dgm:prSet presAssocID="{69939938-D41B-407A-B658-D11171ED49B8}" presName="compositeNode" presStyleCnt="0">
        <dgm:presLayoutVars>
          <dgm:bulletEnabled val="1"/>
        </dgm:presLayoutVars>
      </dgm:prSet>
      <dgm:spPr/>
    </dgm:pt>
    <dgm:pt modelId="{C4D551F5-18C7-4833-91CA-1D3DFBAF2A34}" type="pres">
      <dgm:prSet presAssocID="{69939938-D41B-407A-B658-D11171ED49B8}" presName="bgRect" presStyleLbl="alignNode1" presStyleIdx="2" presStyleCnt="3"/>
      <dgm:spPr/>
    </dgm:pt>
    <dgm:pt modelId="{636F7FA0-59CF-45C6-AE51-B6317C8B1BDB}" type="pres">
      <dgm:prSet presAssocID="{C9B73DD3-3EB8-4F10-B3CC-32F6F0395FC4}" presName="sibTransNodeRect" presStyleLbl="alignNode1" presStyleIdx="2" presStyleCnt="3">
        <dgm:presLayoutVars>
          <dgm:chMax val="0"/>
          <dgm:bulletEnabled val="1"/>
        </dgm:presLayoutVars>
      </dgm:prSet>
      <dgm:spPr/>
    </dgm:pt>
    <dgm:pt modelId="{54328CBC-24B4-4310-A7D7-CFD6F867A957}" type="pres">
      <dgm:prSet presAssocID="{69939938-D41B-407A-B658-D11171ED49B8}" presName="nodeRect" presStyleLbl="alignNode1" presStyleIdx="2" presStyleCnt="3">
        <dgm:presLayoutVars>
          <dgm:bulletEnabled val="1"/>
        </dgm:presLayoutVars>
      </dgm:prSet>
      <dgm:spPr/>
    </dgm:pt>
  </dgm:ptLst>
  <dgm:cxnLst>
    <dgm:cxn modelId="{8F834503-DEF7-4848-9243-1B0CA8483F3C}" type="presOf" srcId="{BD1497AA-0570-43B9-8C64-AA155AB83148}" destId="{F6D2059B-B2DD-457E-83E9-73C403144620}" srcOrd="0" destOrd="0" presId="urn:microsoft.com/office/officeart/2016/7/layout/LinearBlockProcessNumbered"/>
    <dgm:cxn modelId="{7C320B05-4DDF-4163-AD4F-F15D18D2A322}" srcId="{465A72E7-5623-4066-986D-99F5B8BF4CF4}" destId="{47706F8C-7EC5-45AB-9366-202F3B3FD125}" srcOrd="0" destOrd="0" parTransId="{507F8DA6-EA48-4F09-8E3C-9A5F022CF7E6}" sibTransId="{0A1E400F-B3F2-47C0-8CB4-6409895F7B6F}"/>
    <dgm:cxn modelId="{8AD8D017-31D6-4274-AD2F-3B7A1B2393A4}" type="presOf" srcId="{BD1497AA-0570-43B9-8C64-AA155AB83148}" destId="{0B59FFD5-AFD3-4F0C-A8EF-323B4D53F1F9}" srcOrd="1" destOrd="0" presId="urn:microsoft.com/office/officeart/2016/7/layout/LinearBlockProcessNumbered"/>
    <dgm:cxn modelId="{6B33333D-183E-461B-9433-4EBBCBA59FE7}" type="presOf" srcId="{047D96A5-7EBC-40F7-8688-361587811D14}" destId="{EA217DB8-33D9-4BE3-8AB7-B9E17AA3DAE5}" srcOrd="0" destOrd="0" presId="urn:microsoft.com/office/officeart/2016/7/layout/LinearBlockProcessNumbered"/>
    <dgm:cxn modelId="{33B56C3F-1FAA-45AE-85BE-FCB87E8A0858}" srcId="{465A72E7-5623-4066-986D-99F5B8BF4CF4}" destId="{69939938-D41B-407A-B658-D11171ED49B8}" srcOrd="2" destOrd="0" parTransId="{206C4C67-1BDB-415B-B0C1-ABA06E546EEF}" sibTransId="{C9B73DD3-3EB8-4F10-B3CC-32F6F0395FC4}"/>
    <dgm:cxn modelId="{77B8D062-CBA6-429E-B3EC-01706C3F7005}" type="presOf" srcId="{69939938-D41B-407A-B658-D11171ED49B8}" destId="{54328CBC-24B4-4310-A7D7-CFD6F867A957}" srcOrd="1" destOrd="0" presId="urn:microsoft.com/office/officeart/2016/7/layout/LinearBlockProcessNumbered"/>
    <dgm:cxn modelId="{2DB88369-8DDA-4BAF-9A7D-911BA979C258}" type="presOf" srcId="{0A1E400F-B3F2-47C0-8CB4-6409895F7B6F}" destId="{7C711504-A970-437D-BF9A-840AD9F18893}" srcOrd="0" destOrd="0" presId="urn:microsoft.com/office/officeart/2016/7/layout/LinearBlockProcessNumbered"/>
    <dgm:cxn modelId="{4FFC7C4A-FF14-4D01-9B30-457D7AA843C2}" type="presOf" srcId="{47706F8C-7EC5-45AB-9366-202F3B3FD125}" destId="{2E1407D3-A384-43A2-8DE6-EC3ABB62B23E}" srcOrd="1" destOrd="0" presId="urn:microsoft.com/office/officeart/2016/7/layout/LinearBlockProcessNumbered"/>
    <dgm:cxn modelId="{7192147C-3A36-4037-BE44-35971B99F628}" type="presOf" srcId="{69939938-D41B-407A-B658-D11171ED49B8}" destId="{C4D551F5-18C7-4833-91CA-1D3DFBAF2A34}" srcOrd="0" destOrd="0" presId="urn:microsoft.com/office/officeart/2016/7/layout/LinearBlockProcessNumbered"/>
    <dgm:cxn modelId="{BCC6ECA7-33F0-475E-B433-7F5430A9DAED}" type="presOf" srcId="{C9B73DD3-3EB8-4F10-B3CC-32F6F0395FC4}" destId="{636F7FA0-59CF-45C6-AE51-B6317C8B1BDB}" srcOrd="0" destOrd="0" presId="urn:microsoft.com/office/officeart/2016/7/layout/LinearBlockProcessNumbered"/>
    <dgm:cxn modelId="{86C2A4C3-ADCE-4334-8D8E-E55FB370090E}" type="presOf" srcId="{47706F8C-7EC5-45AB-9366-202F3B3FD125}" destId="{0CBC3478-DFED-4477-B7DE-E0582234AFF5}" srcOrd="0" destOrd="0" presId="urn:microsoft.com/office/officeart/2016/7/layout/LinearBlockProcessNumbered"/>
    <dgm:cxn modelId="{CB66E7F5-6955-496B-BAAA-CEE63C0E51EF}" type="presOf" srcId="{465A72E7-5623-4066-986D-99F5B8BF4CF4}" destId="{4E8169A8-FC34-49D4-9E42-8E562E8D18D0}" srcOrd="0" destOrd="0" presId="urn:microsoft.com/office/officeart/2016/7/layout/LinearBlockProcessNumbered"/>
    <dgm:cxn modelId="{5A3FB7FC-835D-47DF-B59A-8614D8AED622}" srcId="{465A72E7-5623-4066-986D-99F5B8BF4CF4}" destId="{BD1497AA-0570-43B9-8C64-AA155AB83148}" srcOrd="1" destOrd="0" parTransId="{3E313ABA-23F1-4A44-A126-1C9C4988C0B1}" sibTransId="{047D96A5-7EBC-40F7-8688-361587811D14}"/>
    <dgm:cxn modelId="{5D04E216-7230-496F-9478-5CC18F082F03}" type="presParOf" srcId="{4E8169A8-FC34-49D4-9E42-8E562E8D18D0}" destId="{577C1116-80FE-4B73-AC8B-CC5ECF9C0956}" srcOrd="0" destOrd="0" presId="urn:microsoft.com/office/officeart/2016/7/layout/LinearBlockProcessNumbered"/>
    <dgm:cxn modelId="{C98ABD66-DB60-49D3-97F4-989C31EE0445}" type="presParOf" srcId="{577C1116-80FE-4B73-AC8B-CC5ECF9C0956}" destId="{0CBC3478-DFED-4477-B7DE-E0582234AFF5}" srcOrd="0" destOrd="0" presId="urn:microsoft.com/office/officeart/2016/7/layout/LinearBlockProcessNumbered"/>
    <dgm:cxn modelId="{74D1CD10-B0A5-45BA-A9B2-23EB4611C757}" type="presParOf" srcId="{577C1116-80FE-4B73-AC8B-CC5ECF9C0956}" destId="{7C711504-A970-437D-BF9A-840AD9F18893}" srcOrd="1" destOrd="0" presId="urn:microsoft.com/office/officeart/2016/7/layout/LinearBlockProcessNumbered"/>
    <dgm:cxn modelId="{EFCD06C9-00B6-45D5-BD3F-191C9451AD84}" type="presParOf" srcId="{577C1116-80FE-4B73-AC8B-CC5ECF9C0956}" destId="{2E1407D3-A384-43A2-8DE6-EC3ABB62B23E}" srcOrd="2" destOrd="0" presId="urn:microsoft.com/office/officeart/2016/7/layout/LinearBlockProcessNumbered"/>
    <dgm:cxn modelId="{1A6A5021-785A-481A-859E-392A55D8E3DA}" type="presParOf" srcId="{4E8169A8-FC34-49D4-9E42-8E562E8D18D0}" destId="{D25D47BD-0F95-4C12-B813-232B77F1E777}" srcOrd="1" destOrd="0" presId="urn:microsoft.com/office/officeart/2016/7/layout/LinearBlockProcessNumbered"/>
    <dgm:cxn modelId="{98CE3F58-EDF2-4333-B550-9C8D48F50F6F}" type="presParOf" srcId="{4E8169A8-FC34-49D4-9E42-8E562E8D18D0}" destId="{3B87EC06-D221-4EA3-B992-C1C233133523}" srcOrd="2" destOrd="0" presId="urn:microsoft.com/office/officeart/2016/7/layout/LinearBlockProcessNumbered"/>
    <dgm:cxn modelId="{2A5EC736-62A0-4C0D-846C-5351BD38E04C}" type="presParOf" srcId="{3B87EC06-D221-4EA3-B992-C1C233133523}" destId="{F6D2059B-B2DD-457E-83E9-73C403144620}" srcOrd="0" destOrd="0" presId="urn:microsoft.com/office/officeart/2016/7/layout/LinearBlockProcessNumbered"/>
    <dgm:cxn modelId="{0928B480-7BB5-4DF7-B3E8-163544C45005}" type="presParOf" srcId="{3B87EC06-D221-4EA3-B992-C1C233133523}" destId="{EA217DB8-33D9-4BE3-8AB7-B9E17AA3DAE5}" srcOrd="1" destOrd="0" presId="urn:microsoft.com/office/officeart/2016/7/layout/LinearBlockProcessNumbered"/>
    <dgm:cxn modelId="{605E65FE-386D-42CB-B86D-6024249B58C5}" type="presParOf" srcId="{3B87EC06-D221-4EA3-B992-C1C233133523}" destId="{0B59FFD5-AFD3-4F0C-A8EF-323B4D53F1F9}" srcOrd="2" destOrd="0" presId="urn:microsoft.com/office/officeart/2016/7/layout/LinearBlockProcessNumbered"/>
    <dgm:cxn modelId="{788180D6-216E-41D0-BDC6-B67B4711012D}" type="presParOf" srcId="{4E8169A8-FC34-49D4-9E42-8E562E8D18D0}" destId="{82970E3B-DEF7-424E-ADB7-737E1EE11064}" srcOrd="3" destOrd="0" presId="urn:microsoft.com/office/officeart/2016/7/layout/LinearBlockProcessNumbered"/>
    <dgm:cxn modelId="{253AA8B8-058F-47FF-B868-065773B2755D}" type="presParOf" srcId="{4E8169A8-FC34-49D4-9E42-8E562E8D18D0}" destId="{DEA92FD1-5A56-46C3-B1B5-7CC9EB068691}" srcOrd="4" destOrd="0" presId="urn:microsoft.com/office/officeart/2016/7/layout/LinearBlockProcessNumbered"/>
    <dgm:cxn modelId="{41976317-333C-4D1E-A21A-A8D23A20551D}" type="presParOf" srcId="{DEA92FD1-5A56-46C3-B1B5-7CC9EB068691}" destId="{C4D551F5-18C7-4833-91CA-1D3DFBAF2A34}" srcOrd="0" destOrd="0" presId="urn:microsoft.com/office/officeart/2016/7/layout/LinearBlockProcessNumbered"/>
    <dgm:cxn modelId="{A0909024-26A3-4575-880E-109BD596270F}" type="presParOf" srcId="{DEA92FD1-5A56-46C3-B1B5-7CC9EB068691}" destId="{636F7FA0-59CF-45C6-AE51-B6317C8B1BDB}" srcOrd="1" destOrd="0" presId="urn:microsoft.com/office/officeart/2016/7/layout/LinearBlockProcessNumbered"/>
    <dgm:cxn modelId="{2E4B830A-71ED-4319-A737-E8B9307158C3}" type="presParOf" srcId="{DEA92FD1-5A56-46C3-B1B5-7CC9EB068691}" destId="{54328CBC-24B4-4310-A7D7-CFD6F867A957}"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1337D2C-356B-4BAC-8009-00A15E13E16D}"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28511A00-013A-4205-8A27-0801C3ECB724}">
      <dgm:prSet/>
      <dgm:spPr/>
      <dgm:t>
        <a:bodyPr/>
        <a:lstStyle/>
        <a:p>
          <a:r>
            <a:rPr lang="en-US"/>
            <a:t>2 weeks after return: Submit Faculty Expense Report and Accountability Form</a:t>
          </a:r>
        </a:p>
      </dgm:t>
    </dgm:pt>
    <dgm:pt modelId="{B054D53D-F3F3-4D7A-9723-1B5F2A580CEC}" type="parTrans" cxnId="{75399A30-826C-4C88-BC4B-AD0EDF12A993}">
      <dgm:prSet/>
      <dgm:spPr/>
      <dgm:t>
        <a:bodyPr/>
        <a:lstStyle/>
        <a:p>
          <a:endParaRPr lang="en-US"/>
        </a:p>
      </dgm:t>
    </dgm:pt>
    <dgm:pt modelId="{1CC48470-59F9-44D5-A661-613C30708256}" type="sibTrans" cxnId="{75399A30-826C-4C88-BC4B-AD0EDF12A993}">
      <dgm:prSet/>
      <dgm:spPr/>
      <dgm:t>
        <a:bodyPr/>
        <a:lstStyle/>
        <a:p>
          <a:endParaRPr lang="en-US"/>
        </a:p>
      </dgm:t>
    </dgm:pt>
    <dgm:pt modelId="{CA4A0A4C-EEA2-4392-B6CA-AABA03CAADA5}">
      <dgm:prSet/>
      <dgm:spPr/>
      <dgm:t>
        <a:bodyPr/>
        <a:lstStyle/>
        <a:p>
          <a:r>
            <a:rPr lang="en-US"/>
            <a:t>4 weeks after return: GEC will administer student evaluations</a:t>
          </a:r>
        </a:p>
      </dgm:t>
    </dgm:pt>
    <dgm:pt modelId="{DD0D6BA6-FA78-4681-A40A-8D111B7B302F}" type="parTrans" cxnId="{586BE6B6-1AAA-4009-A993-99E7F71B6E76}">
      <dgm:prSet/>
      <dgm:spPr/>
      <dgm:t>
        <a:bodyPr/>
        <a:lstStyle/>
        <a:p>
          <a:endParaRPr lang="en-US"/>
        </a:p>
      </dgm:t>
    </dgm:pt>
    <dgm:pt modelId="{F97514C7-CCD0-47A5-B765-9208764BC811}" type="sibTrans" cxnId="{586BE6B6-1AAA-4009-A993-99E7F71B6E76}">
      <dgm:prSet/>
      <dgm:spPr/>
      <dgm:t>
        <a:bodyPr/>
        <a:lstStyle/>
        <a:p>
          <a:endParaRPr lang="en-US"/>
        </a:p>
      </dgm:t>
    </dgm:pt>
    <dgm:pt modelId="{CC2C815F-62BB-4E42-BE07-CD2AEE14490B}">
      <dgm:prSet/>
      <dgm:spPr/>
      <dgm:t>
        <a:bodyPr/>
        <a:lstStyle/>
        <a:p>
          <a:r>
            <a:rPr lang="en-US"/>
            <a:t>1 months after return: Budget Reconciliation</a:t>
          </a:r>
        </a:p>
      </dgm:t>
    </dgm:pt>
    <dgm:pt modelId="{4EF32559-AD8F-4FAB-A9C0-CC08594E991B}" type="parTrans" cxnId="{2DC5F484-8034-4B9C-9F84-DDB9A2B36AFB}">
      <dgm:prSet/>
      <dgm:spPr/>
      <dgm:t>
        <a:bodyPr/>
        <a:lstStyle/>
        <a:p>
          <a:endParaRPr lang="en-US"/>
        </a:p>
      </dgm:t>
    </dgm:pt>
    <dgm:pt modelId="{5AEAECAD-4210-42EA-99EB-A0D8035B25B3}" type="sibTrans" cxnId="{2DC5F484-8034-4B9C-9F84-DDB9A2B36AFB}">
      <dgm:prSet/>
      <dgm:spPr/>
      <dgm:t>
        <a:bodyPr/>
        <a:lstStyle/>
        <a:p>
          <a:endParaRPr lang="en-US"/>
        </a:p>
      </dgm:t>
    </dgm:pt>
    <dgm:pt modelId="{31411DBF-B3D7-4615-AD5A-D7D4BC7DB3C8}" type="pres">
      <dgm:prSet presAssocID="{91337D2C-356B-4BAC-8009-00A15E13E16D}" presName="hierChild1" presStyleCnt="0">
        <dgm:presLayoutVars>
          <dgm:chPref val="1"/>
          <dgm:dir/>
          <dgm:animOne val="branch"/>
          <dgm:animLvl val="lvl"/>
          <dgm:resizeHandles/>
        </dgm:presLayoutVars>
      </dgm:prSet>
      <dgm:spPr/>
    </dgm:pt>
    <dgm:pt modelId="{631E7D96-2CD1-4B86-AE7B-CC17E5819AD6}" type="pres">
      <dgm:prSet presAssocID="{28511A00-013A-4205-8A27-0801C3ECB724}" presName="hierRoot1" presStyleCnt="0"/>
      <dgm:spPr/>
    </dgm:pt>
    <dgm:pt modelId="{8DE7219C-E751-4299-BF64-578660CAB410}" type="pres">
      <dgm:prSet presAssocID="{28511A00-013A-4205-8A27-0801C3ECB724}" presName="composite" presStyleCnt="0"/>
      <dgm:spPr/>
    </dgm:pt>
    <dgm:pt modelId="{1548CD60-32EE-4AA8-8BCA-FE59C507FD4B}" type="pres">
      <dgm:prSet presAssocID="{28511A00-013A-4205-8A27-0801C3ECB724}" presName="background" presStyleLbl="node0" presStyleIdx="0" presStyleCnt="3"/>
      <dgm:spPr/>
    </dgm:pt>
    <dgm:pt modelId="{082A2656-7D91-483A-A152-C73430DC4EE9}" type="pres">
      <dgm:prSet presAssocID="{28511A00-013A-4205-8A27-0801C3ECB724}" presName="text" presStyleLbl="fgAcc0" presStyleIdx="0" presStyleCnt="3">
        <dgm:presLayoutVars>
          <dgm:chPref val="3"/>
        </dgm:presLayoutVars>
      </dgm:prSet>
      <dgm:spPr/>
    </dgm:pt>
    <dgm:pt modelId="{9761FC35-409B-431E-8B48-75F9D1D2F621}" type="pres">
      <dgm:prSet presAssocID="{28511A00-013A-4205-8A27-0801C3ECB724}" presName="hierChild2" presStyleCnt="0"/>
      <dgm:spPr/>
    </dgm:pt>
    <dgm:pt modelId="{89DA5B01-4C84-4463-A12A-02CAE82F7B45}" type="pres">
      <dgm:prSet presAssocID="{CA4A0A4C-EEA2-4392-B6CA-AABA03CAADA5}" presName="hierRoot1" presStyleCnt="0"/>
      <dgm:spPr/>
    </dgm:pt>
    <dgm:pt modelId="{B9BB1F4F-A69C-4C63-A616-FA86D245F6FF}" type="pres">
      <dgm:prSet presAssocID="{CA4A0A4C-EEA2-4392-B6CA-AABA03CAADA5}" presName="composite" presStyleCnt="0"/>
      <dgm:spPr/>
    </dgm:pt>
    <dgm:pt modelId="{DCDA3AD0-00B9-4862-9254-EEE6CF0B5A40}" type="pres">
      <dgm:prSet presAssocID="{CA4A0A4C-EEA2-4392-B6CA-AABA03CAADA5}" presName="background" presStyleLbl="node0" presStyleIdx="1" presStyleCnt="3"/>
      <dgm:spPr/>
    </dgm:pt>
    <dgm:pt modelId="{7C854AB6-B682-4447-8394-CEFED696CCE6}" type="pres">
      <dgm:prSet presAssocID="{CA4A0A4C-EEA2-4392-B6CA-AABA03CAADA5}" presName="text" presStyleLbl="fgAcc0" presStyleIdx="1" presStyleCnt="3">
        <dgm:presLayoutVars>
          <dgm:chPref val="3"/>
        </dgm:presLayoutVars>
      </dgm:prSet>
      <dgm:spPr/>
    </dgm:pt>
    <dgm:pt modelId="{8AAB507C-396A-4BCD-BEB0-EA838282ECCF}" type="pres">
      <dgm:prSet presAssocID="{CA4A0A4C-EEA2-4392-B6CA-AABA03CAADA5}" presName="hierChild2" presStyleCnt="0"/>
      <dgm:spPr/>
    </dgm:pt>
    <dgm:pt modelId="{01CF6D81-6EE3-4E54-B9EF-F70F00D0F57F}" type="pres">
      <dgm:prSet presAssocID="{CC2C815F-62BB-4E42-BE07-CD2AEE14490B}" presName="hierRoot1" presStyleCnt="0"/>
      <dgm:spPr/>
    </dgm:pt>
    <dgm:pt modelId="{0455598A-2CB6-40E5-9BA2-2AF8997FB954}" type="pres">
      <dgm:prSet presAssocID="{CC2C815F-62BB-4E42-BE07-CD2AEE14490B}" presName="composite" presStyleCnt="0"/>
      <dgm:spPr/>
    </dgm:pt>
    <dgm:pt modelId="{7B0EE865-C61D-4A35-8A5B-C7B3336F25F6}" type="pres">
      <dgm:prSet presAssocID="{CC2C815F-62BB-4E42-BE07-CD2AEE14490B}" presName="background" presStyleLbl="node0" presStyleIdx="2" presStyleCnt="3"/>
      <dgm:spPr/>
    </dgm:pt>
    <dgm:pt modelId="{F2C5607E-60A8-414A-93B2-4B8A7BC5318E}" type="pres">
      <dgm:prSet presAssocID="{CC2C815F-62BB-4E42-BE07-CD2AEE14490B}" presName="text" presStyleLbl="fgAcc0" presStyleIdx="2" presStyleCnt="3">
        <dgm:presLayoutVars>
          <dgm:chPref val="3"/>
        </dgm:presLayoutVars>
      </dgm:prSet>
      <dgm:spPr/>
    </dgm:pt>
    <dgm:pt modelId="{94D28B64-9E57-4D91-8D88-11522C703A62}" type="pres">
      <dgm:prSet presAssocID="{CC2C815F-62BB-4E42-BE07-CD2AEE14490B}" presName="hierChild2" presStyleCnt="0"/>
      <dgm:spPr/>
    </dgm:pt>
  </dgm:ptLst>
  <dgm:cxnLst>
    <dgm:cxn modelId="{B4B8612E-BD4F-4C2D-9B44-22BD801DAA74}" type="presOf" srcId="{CC2C815F-62BB-4E42-BE07-CD2AEE14490B}" destId="{F2C5607E-60A8-414A-93B2-4B8A7BC5318E}" srcOrd="0" destOrd="0" presId="urn:microsoft.com/office/officeart/2005/8/layout/hierarchy1"/>
    <dgm:cxn modelId="{75399A30-826C-4C88-BC4B-AD0EDF12A993}" srcId="{91337D2C-356B-4BAC-8009-00A15E13E16D}" destId="{28511A00-013A-4205-8A27-0801C3ECB724}" srcOrd="0" destOrd="0" parTransId="{B054D53D-F3F3-4D7A-9723-1B5F2A580CEC}" sibTransId="{1CC48470-59F9-44D5-A661-613C30708256}"/>
    <dgm:cxn modelId="{2DC5F484-8034-4B9C-9F84-DDB9A2B36AFB}" srcId="{91337D2C-356B-4BAC-8009-00A15E13E16D}" destId="{CC2C815F-62BB-4E42-BE07-CD2AEE14490B}" srcOrd="2" destOrd="0" parTransId="{4EF32559-AD8F-4FAB-A9C0-CC08594E991B}" sibTransId="{5AEAECAD-4210-42EA-99EB-A0D8035B25B3}"/>
    <dgm:cxn modelId="{586BE6B6-1AAA-4009-A993-99E7F71B6E76}" srcId="{91337D2C-356B-4BAC-8009-00A15E13E16D}" destId="{CA4A0A4C-EEA2-4392-B6CA-AABA03CAADA5}" srcOrd="1" destOrd="0" parTransId="{DD0D6BA6-FA78-4681-A40A-8D111B7B302F}" sibTransId="{F97514C7-CCD0-47A5-B765-9208764BC811}"/>
    <dgm:cxn modelId="{0A13E8BC-CE1F-47FE-9492-2BE911E4DA0D}" type="presOf" srcId="{28511A00-013A-4205-8A27-0801C3ECB724}" destId="{082A2656-7D91-483A-A152-C73430DC4EE9}" srcOrd="0" destOrd="0" presId="urn:microsoft.com/office/officeart/2005/8/layout/hierarchy1"/>
    <dgm:cxn modelId="{1AE6E1C8-40C4-48B3-8D69-C7EC1F9E31BA}" type="presOf" srcId="{91337D2C-356B-4BAC-8009-00A15E13E16D}" destId="{31411DBF-B3D7-4615-AD5A-D7D4BC7DB3C8}" srcOrd="0" destOrd="0" presId="urn:microsoft.com/office/officeart/2005/8/layout/hierarchy1"/>
    <dgm:cxn modelId="{C70D6ACF-5408-4FE7-98F1-EBDAF610BB07}" type="presOf" srcId="{CA4A0A4C-EEA2-4392-B6CA-AABA03CAADA5}" destId="{7C854AB6-B682-4447-8394-CEFED696CCE6}" srcOrd="0" destOrd="0" presId="urn:microsoft.com/office/officeart/2005/8/layout/hierarchy1"/>
    <dgm:cxn modelId="{BDB28B75-4242-4F82-AD10-1CF5F1D0977A}" type="presParOf" srcId="{31411DBF-B3D7-4615-AD5A-D7D4BC7DB3C8}" destId="{631E7D96-2CD1-4B86-AE7B-CC17E5819AD6}" srcOrd="0" destOrd="0" presId="urn:microsoft.com/office/officeart/2005/8/layout/hierarchy1"/>
    <dgm:cxn modelId="{CD6BD3CC-A00B-4EF7-B224-061C0FD2D03F}" type="presParOf" srcId="{631E7D96-2CD1-4B86-AE7B-CC17E5819AD6}" destId="{8DE7219C-E751-4299-BF64-578660CAB410}" srcOrd="0" destOrd="0" presId="urn:microsoft.com/office/officeart/2005/8/layout/hierarchy1"/>
    <dgm:cxn modelId="{107C5E69-08F7-4BFD-94B6-7AB5C6C0501B}" type="presParOf" srcId="{8DE7219C-E751-4299-BF64-578660CAB410}" destId="{1548CD60-32EE-4AA8-8BCA-FE59C507FD4B}" srcOrd="0" destOrd="0" presId="urn:microsoft.com/office/officeart/2005/8/layout/hierarchy1"/>
    <dgm:cxn modelId="{79C51513-8D69-4E9C-A46A-A5C8FF8811C9}" type="presParOf" srcId="{8DE7219C-E751-4299-BF64-578660CAB410}" destId="{082A2656-7D91-483A-A152-C73430DC4EE9}" srcOrd="1" destOrd="0" presId="urn:microsoft.com/office/officeart/2005/8/layout/hierarchy1"/>
    <dgm:cxn modelId="{B32106C0-A664-4B1E-A6E4-57EC37AA4235}" type="presParOf" srcId="{631E7D96-2CD1-4B86-AE7B-CC17E5819AD6}" destId="{9761FC35-409B-431E-8B48-75F9D1D2F621}" srcOrd="1" destOrd="0" presId="urn:microsoft.com/office/officeart/2005/8/layout/hierarchy1"/>
    <dgm:cxn modelId="{D75F412C-6171-4DAB-A269-453A630F9D0D}" type="presParOf" srcId="{31411DBF-B3D7-4615-AD5A-D7D4BC7DB3C8}" destId="{89DA5B01-4C84-4463-A12A-02CAE82F7B45}" srcOrd="1" destOrd="0" presId="urn:microsoft.com/office/officeart/2005/8/layout/hierarchy1"/>
    <dgm:cxn modelId="{5FC8ACEB-40E9-472F-8385-427490E211E4}" type="presParOf" srcId="{89DA5B01-4C84-4463-A12A-02CAE82F7B45}" destId="{B9BB1F4F-A69C-4C63-A616-FA86D245F6FF}" srcOrd="0" destOrd="0" presId="urn:microsoft.com/office/officeart/2005/8/layout/hierarchy1"/>
    <dgm:cxn modelId="{8D8719E4-1B8F-4D82-B6C3-DEE7E90C94B4}" type="presParOf" srcId="{B9BB1F4F-A69C-4C63-A616-FA86D245F6FF}" destId="{DCDA3AD0-00B9-4862-9254-EEE6CF0B5A40}" srcOrd="0" destOrd="0" presId="urn:microsoft.com/office/officeart/2005/8/layout/hierarchy1"/>
    <dgm:cxn modelId="{A6FE8B65-63CE-4BA2-A787-8034B522FFE1}" type="presParOf" srcId="{B9BB1F4F-A69C-4C63-A616-FA86D245F6FF}" destId="{7C854AB6-B682-4447-8394-CEFED696CCE6}" srcOrd="1" destOrd="0" presId="urn:microsoft.com/office/officeart/2005/8/layout/hierarchy1"/>
    <dgm:cxn modelId="{475A98B6-8F56-4624-AC33-426A29782072}" type="presParOf" srcId="{89DA5B01-4C84-4463-A12A-02CAE82F7B45}" destId="{8AAB507C-396A-4BCD-BEB0-EA838282ECCF}" srcOrd="1" destOrd="0" presId="urn:microsoft.com/office/officeart/2005/8/layout/hierarchy1"/>
    <dgm:cxn modelId="{39C27C42-8D36-4A2B-B2BD-1759A3DA9162}" type="presParOf" srcId="{31411DBF-B3D7-4615-AD5A-D7D4BC7DB3C8}" destId="{01CF6D81-6EE3-4E54-B9EF-F70F00D0F57F}" srcOrd="2" destOrd="0" presId="urn:microsoft.com/office/officeart/2005/8/layout/hierarchy1"/>
    <dgm:cxn modelId="{9A567BF7-803D-45B3-A07A-42C3F9A05695}" type="presParOf" srcId="{01CF6D81-6EE3-4E54-B9EF-F70F00D0F57F}" destId="{0455598A-2CB6-40E5-9BA2-2AF8997FB954}" srcOrd="0" destOrd="0" presId="urn:microsoft.com/office/officeart/2005/8/layout/hierarchy1"/>
    <dgm:cxn modelId="{17783AC3-3AA3-493C-B5CB-C08233B5CF1A}" type="presParOf" srcId="{0455598A-2CB6-40E5-9BA2-2AF8997FB954}" destId="{7B0EE865-C61D-4A35-8A5B-C7B3336F25F6}" srcOrd="0" destOrd="0" presId="urn:microsoft.com/office/officeart/2005/8/layout/hierarchy1"/>
    <dgm:cxn modelId="{F13CC6FE-67F3-42D2-8985-47013AE77655}" type="presParOf" srcId="{0455598A-2CB6-40E5-9BA2-2AF8997FB954}" destId="{F2C5607E-60A8-414A-93B2-4B8A7BC5318E}" srcOrd="1" destOrd="0" presId="urn:microsoft.com/office/officeart/2005/8/layout/hierarchy1"/>
    <dgm:cxn modelId="{11F3AC43-2A55-4268-9C25-A7D946112A42}" type="presParOf" srcId="{01CF6D81-6EE3-4E54-B9EF-F70F00D0F57F}" destId="{94D28B64-9E57-4D91-8D88-11522C703A6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FDEBD4-5711-4934-A6A1-1DEA3CF9BEC4}">
      <dsp:nvSpPr>
        <dsp:cNvPr id="0" name=""/>
        <dsp:cNvSpPr/>
      </dsp:nvSpPr>
      <dsp:spPr>
        <a:xfrm>
          <a:off x="0" y="19020"/>
          <a:ext cx="7012370" cy="895050"/>
        </a:xfrm>
        <a:prstGeom prst="round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Unique teaching experience, different kind of professor/student experience.</a:t>
          </a:r>
        </a:p>
      </dsp:txBody>
      <dsp:txXfrm>
        <a:off x="43693" y="62713"/>
        <a:ext cx="6924984" cy="807664"/>
      </dsp:txXfrm>
    </dsp:sp>
    <dsp:sp modelId="{B9A738CD-BE41-4A9C-A460-331605146CE4}">
      <dsp:nvSpPr>
        <dsp:cNvPr id="0" name=""/>
        <dsp:cNvSpPr/>
      </dsp:nvSpPr>
      <dsp:spPr>
        <a:xfrm>
          <a:off x="0" y="963030"/>
          <a:ext cx="7012370" cy="895050"/>
        </a:xfrm>
        <a:prstGeom prst="roundRect">
          <a:avLst/>
        </a:prstGeom>
        <a:gradFill rotWithShape="0">
          <a:gsLst>
            <a:gs pos="0">
              <a:schemeClr val="accent2">
                <a:hueOff val="-152927"/>
                <a:satOff val="8134"/>
                <a:lumOff val="2353"/>
                <a:alphaOff val="0"/>
                <a:tint val="98000"/>
                <a:lumMod val="110000"/>
              </a:schemeClr>
            </a:gs>
            <a:gs pos="84000">
              <a:schemeClr val="accent2">
                <a:hueOff val="-152927"/>
                <a:satOff val="8134"/>
                <a:lumOff val="2353"/>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Access to academic resources abroad for personal research.</a:t>
          </a:r>
        </a:p>
      </dsp:txBody>
      <dsp:txXfrm>
        <a:off x="43693" y="1006723"/>
        <a:ext cx="6924984" cy="807664"/>
      </dsp:txXfrm>
    </dsp:sp>
    <dsp:sp modelId="{9BA8CE69-80A3-476B-8F67-FF5631A02728}">
      <dsp:nvSpPr>
        <dsp:cNvPr id="0" name=""/>
        <dsp:cNvSpPr/>
      </dsp:nvSpPr>
      <dsp:spPr>
        <a:xfrm>
          <a:off x="0" y="1907040"/>
          <a:ext cx="7012370" cy="895050"/>
        </a:xfrm>
        <a:prstGeom prst="roundRect">
          <a:avLst/>
        </a:prstGeom>
        <a:gradFill rotWithShape="0">
          <a:gsLst>
            <a:gs pos="0">
              <a:schemeClr val="accent2">
                <a:hueOff val="-305854"/>
                <a:satOff val="16268"/>
                <a:lumOff val="4705"/>
                <a:alphaOff val="0"/>
                <a:tint val="98000"/>
                <a:lumMod val="110000"/>
              </a:schemeClr>
            </a:gs>
            <a:gs pos="84000">
              <a:schemeClr val="accent2">
                <a:hueOff val="-305854"/>
                <a:satOff val="16268"/>
                <a:lumOff val="4705"/>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Most common study abroad model for students. Going with a professor they know and trust, and with fellow SHSU students, provides a sense of comfort and familiarity, especially for first-time travelers.</a:t>
          </a:r>
        </a:p>
      </dsp:txBody>
      <dsp:txXfrm>
        <a:off x="43693" y="1950733"/>
        <a:ext cx="6924984" cy="807664"/>
      </dsp:txXfrm>
    </dsp:sp>
    <dsp:sp modelId="{4BFD01E4-433C-443D-B24A-D8300CA06A28}">
      <dsp:nvSpPr>
        <dsp:cNvPr id="0" name=""/>
        <dsp:cNvSpPr/>
      </dsp:nvSpPr>
      <dsp:spPr>
        <a:xfrm>
          <a:off x="0" y="2851050"/>
          <a:ext cx="7012370" cy="895050"/>
        </a:xfrm>
        <a:prstGeom prst="roundRect">
          <a:avLst/>
        </a:prstGeom>
        <a:gradFill rotWithShape="0">
          <a:gsLst>
            <a:gs pos="0">
              <a:schemeClr val="accent2">
                <a:hueOff val="-458782"/>
                <a:satOff val="24401"/>
                <a:lumOff val="7058"/>
                <a:alphaOff val="0"/>
                <a:tint val="98000"/>
                <a:lumMod val="110000"/>
              </a:schemeClr>
            </a:gs>
            <a:gs pos="84000">
              <a:schemeClr val="accent2">
                <a:hueOff val="-458782"/>
                <a:satOff val="24401"/>
                <a:lumOff val="7058"/>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Internationalizing the campus and your department. </a:t>
          </a:r>
        </a:p>
      </dsp:txBody>
      <dsp:txXfrm>
        <a:off x="43693" y="2894743"/>
        <a:ext cx="6924984" cy="807664"/>
      </dsp:txXfrm>
    </dsp:sp>
    <dsp:sp modelId="{71E88BC4-379D-4612-9718-F38DCB29D04E}">
      <dsp:nvSpPr>
        <dsp:cNvPr id="0" name=""/>
        <dsp:cNvSpPr/>
      </dsp:nvSpPr>
      <dsp:spPr>
        <a:xfrm>
          <a:off x="0" y="3795060"/>
          <a:ext cx="7012370" cy="895050"/>
        </a:xfrm>
        <a:prstGeom prst="roundRect">
          <a:avLst/>
        </a:prstGeom>
        <a:gradFill rotWithShape="0">
          <a:gsLst>
            <a:gs pos="0">
              <a:schemeClr val="accent2">
                <a:hueOff val="-611709"/>
                <a:satOff val="32535"/>
                <a:lumOff val="9411"/>
                <a:alphaOff val="0"/>
                <a:tint val="98000"/>
                <a:lumMod val="110000"/>
              </a:schemeClr>
            </a:gs>
            <a:gs pos="84000">
              <a:schemeClr val="accent2">
                <a:hueOff val="-611709"/>
                <a:satOff val="32535"/>
                <a:lumOff val="9411"/>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Recruit students by offering specialized international opportunities within their major</a:t>
          </a:r>
        </a:p>
      </dsp:txBody>
      <dsp:txXfrm>
        <a:off x="43693" y="3838753"/>
        <a:ext cx="6924984" cy="8076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4A4C3C-8E10-4076-8F04-88EF1025AA07}">
      <dsp:nvSpPr>
        <dsp:cNvPr id="0" name=""/>
        <dsp:cNvSpPr/>
      </dsp:nvSpPr>
      <dsp:spPr>
        <a:xfrm>
          <a:off x="3231" y="172777"/>
          <a:ext cx="2563601" cy="1538160"/>
        </a:xfrm>
        <a:prstGeom prst="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Mid-August-October 2023: Begin marketing proposed program to students. </a:t>
          </a:r>
        </a:p>
      </dsp:txBody>
      <dsp:txXfrm>
        <a:off x="3231" y="172777"/>
        <a:ext cx="2563601" cy="1538160"/>
      </dsp:txXfrm>
    </dsp:sp>
    <dsp:sp modelId="{44CE552F-C0AB-45F3-B4F8-C7526DDF08E5}">
      <dsp:nvSpPr>
        <dsp:cNvPr id="0" name=""/>
        <dsp:cNvSpPr/>
      </dsp:nvSpPr>
      <dsp:spPr>
        <a:xfrm>
          <a:off x="2823193" y="172777"/>
          <a:ext cx="2563601" cy="1538160"/>
        </a:xfrm>
        <a:prstGeom prst="rect">
          <a:avLst/>
        </a:prstGeom>
        <a:solidFill>
          <a:schemeClr val="accent2">
            <a:hueOff val="-101951"/>
            <a:satOff val="5423"/>
            <a:lumOff val="1568"/>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Mid-August-October 2023: Submit New Fund Request (new programs only)</a:t>
          </a:r>
        </a:p>
      </dsp:txBody>
      <dsp:txXfrm>
        <a:off x="2823193" y="172777"/>
        <a:ext cx="2563601" cy="1538160"/>
      </dsp:txXfrm>
    </dsp:sp>
    <dsp:sp modelId="{E9934A43-F4B1-4263-B2D0-E0C7515497EE}">
      <dsp:nvSpPr>
        <dsp:cNvPr id="0" name=""/>
        <dsp:cNvSpPr/>
      </dsp:nvSpPr>
      <dsp:spPr>
        <a:xfrm>
          <a:off x="5643155" y="172777"/>
          <a:ext cx="2563601" cy="1538160"/>
        </a:xfrm>
        <a:prstGeom prst="rect">
          <a:avLst/>
        </a:prstGeom>
        <a:solidFill>
          <a:schemeClr val="accent2">
            <a:hueOff val="-203903"/>
            <a:satOff val="10845"/>
            <a:lumOff val="313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November-December 2023: Submit Vendor W-9s</a:t>
          </a:r>
        </a:p>
      </dsp:txBody>
      <dsp:txXfrm>
        <a:off x="5643155" y="172777"/>
        <a:ext cx="2563601" cy="1538160"/>
      </dsp:txXfrm>
    </dsp:sp>
    <dsp:sp modelId="{D1DB3323-FBED-4AFA-948E-386638586FF5}">
      <dsp:nvSpPr>
        <dsp:cNvPr id="0" name=""/>
        <dsp:cNvSpPr/>
      </dsp:nvSpPr>
      <dsp:spPr>
        <a:xfrm>
          <a:off x="8463116" y="172777"/>
          <a:ext cx="2563601" cy="1538160"/>
        </a:xfrm>
        <a:prstGeom prst="rect">
          <a:avLst/>
        </a:prstGeom>
        <a:solidFill>
          <a:schemeClr val="accent2">
            <a:hueOff val="-305854"/>
            <a:satOff val="16268"/>
            <a:lumOff val="4705"/>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January-February 2024: Submit Travel Requisition and Class Schedule Maintenance Form</a:t>
          </a:r>
        </a:p>
      </dsp:txBody>
      <dsp:txXfrm>
        <a:off x="8463116" y="172777"/>
        <a:ext cx="2563601" cy="1538160"/>
      </dsp:txXfrm>
    </dsp:sp>
    <dsp:sp modelId="{4D58882B-4B13-4C41-BCA9-3141FF27BDE9}">
      <dsp:nvSpPr>
        <dsp:cNvPr id="0" name=""/>
        <dsp:cNvSpPr/>
      </dsp:nvSpPr>
      <dsp:spPr>
        <a:xfrm>
          <a:off x="1413212" y="1967299"/>
          <a:ext cx="2563601" cy="1538160"/>
        </a:xfrm>
        <a:prstGeom prst="rect">
          <a:avLst/>
        </a:prstGeom>
        <a:solidFill>
          <a:schemeClr val="accent2">
            <a:hueOff val="-407806"/>
            <a:satOff val="21690"/>
            <a:lumOff val="6274"/>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January-March 2024: Last marketing/recruiting push- Courses with fewer than 10 students will be contacted.</a:t>
          </a:r>
        </a:p>
      </dsp:txBody>
      <dsp:txXfrm>
        <a:off x="1413212" y="1967299"/>
        <a:ext cx="2563601" cy="1538160"/>
      </dsp:txXfrm>
    </dsp:sp>
    <dsp:sp modelId="{D2CAB317-8485-4A1C-840C-7F4488B53E78}">
      <dsp:nvSpPr>
        <dsp:cNvPr id="0" name=""/>
        <dsp:cNvSpPr/>
      </dsp:nvSpPr>
      <dsp:spPr>
        <a:xfrm>
          <a:off x="4233174" y="1967299"/>
          <a:ext cx="2563601" cy="1538160"/>
        </a:xfrm>
        <a:prstGeom prst="rect">
          <a:avLst/>
        </a:prstGeom>
        <a:solidFill>
          <a:schemeClr val="accent2">
            <a:hueOff val="-509757"/>
            <a:satOff val="27113"/>
            <a:lumOff val="7842"/>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March 2024: Students must have all required paperwork submitted to the GEC.</a:t>
          </a:r>
        </a:p>
      </dsp:txBody>
      <dsp:txXfrm>
        <a:off x="4233174" y="1967299"/>
        <a:ext cx="2563601" cy="1538160"/>
      </dsp:txXfrm>
    </dsp:sp>
    <dsp:sp modelId="{08978ABF-E579-4A48-9956-619D337409C9}">
      <dsp:nvSpPr>
        <dsp:cNvPr id="0" name=""/>
        <dsp:cNvSpPr/>
      </dsp:nvSpPr>
      <dsp:spPr>
        <a:xfrm>
          <a:off x="7053135" y="1967299"/>
          <a:ext cx="2563601" cy="1538160"/>
        </a:xfrm>
        <a:prstGeom prst="rect">
          <a:avLst/>
        </a:prstGeom>
        <a:solidFill>
          <a:schemeClr val="accent2">
            <a:hueOff val="-611709"/>
            <a:satOff val="32535"/>
            <a:lumOff val="9411"/>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March-April 2024: Submit Direct Payment Form, Outgoing Wire Form, and Travel Cash Advance Request</a:t>
          </a:r>
        </a:p>
      </dsp:txBody>
      <dsp:txXfrm>
        <a:off x="7053135" y="1967299"/>
        <a:ext cx="2563601" cy="15381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BC3478-DFED-4477-B7DE-E0582234AFF5}">
      <dsp:nvSpPr>
        <dsp:cNvPr id="0" name=""/>
        <dsp:cNvSpPr/>
      </dsp:nvSpPr>
      <dsp:spPr>
        <a:xfrm>
          <a:off x="861" y="0"/>
          <a:ext cx="3489945" cy="3678238"/>
        </a:xfrm>
        <a:prstGeom prst="rect">
          <a:avLst/>
        </a:prstGeom>
        <a:solidFill>
          <a:schemeClr val="accent2">
            <a:hueOff val="0"/>
            <a:satOff val="0"/>
            <a:lumOff val="0"/>
            <a:alphaOff val="0"/>
          </a:schemeClr>
        </a:solidFill>
        <a:ln w="2222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4729" tIns="0" rIns="344729" bIns="330200" numCol="1" spcCol="1270" anchor="t" anchorCtr="0">
          <a:noAutofit/>
        </a:bodyPr>
        <a:lstStyle/>
        <a:p>
          <a:pPr marL="0" lvl="0" indent="0" algn="l" defTabSz="977900">
            <a:lnSpc>
              <a:spcPct val="90000"/>
            </a:lnSpc>
            <a:spcBef>
              <a:spcPct val="0"/>
            </a:spcBef>
            <a:spcAft>
              <a:spcPct val="35000"/>
            </a:spcAft>
            <a:buNone/>
          </a:pPr>
          <a:r>
            <a:rPr lang="en-US" sz="2200" kern="1200"/>
            <a:t>March-April 2024: Study Abroad Coordinator will conduct a Pre-Departure Health and Safety Orientation for students</a:t>
          </a:r>
        </a:p>
      </dsp:txBody>
      <dsp:txXfrm>
        <a:off x="861" y="1471295"/>
        <a:ext cx="3489945" cy="2206942"/>
      </dsp:txXfrm>
    </dsp:sp>
    <dsp:sp modelId="{7C711504-A970-437D-BF9A-840AD9F18893}">
      <dsp:nvSpPr>
        <dsp:cNvPr id="0" name=""/>
        <dsp:cNvSpPr/>
      </dsp:nvSpPr>
      <dsp:spPr>
        <a:xfrm>
          <a:off x="861" y="0"/>
          <a:ext cx="3489945" cy="1471295"/>
        </a:xfrm>
        <a:prstGeom prst="rect">
          <a:avLst/>
        </a:prstGeom>
        <a:noFill/>
        <a:ln w="2222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44729" tIns="165100" rIns="344729" bIns="165100" numCol="1" spcCol="1270" anchor="ctr" anchorCtr="0">
          <a:noAutofit/>
        </a:bodyPr>
        <a:lstStyle/>
        <a:p>
          <a:pPr marL="0" lvl="0" indent="0" algn="l" defTabSz="2933700">
            <a:lnSpc>
              <a:spcPct val="90000"/>
            </a:lnSpc>
            <a:spcBef>
              <a:spcPct val="0"/>
            </a:spcBef>
            <a:spcAft>
              <a:spcPct val="35000"/>
            </a:spcAft>
            <a:buNone/>
          </a:pPr>
          <a:r>
            <a:rPr lang="en-US" sz="6600" kern="1200"/>
            <a:t>01</a:t>
          </a:r>
        </a:p>
      </dsp:txBody>
      <dsp:txXfrm>
        <a:off x="861" y="0"/>
        <a:ext cx="3489945" cy="1471295"/>
      </dsp:txXfrm>
    </dsp:sp>
    <dsp:sp modelId="{F6D2059B-B2DD-457E-83E9-73C403144620}">
      <dsp:nvSpPr>
        <dsp:cNvPr id="0" name=""/>
        <dsp:cNvSpPr/>
      </dsp:nvSpPr>
      <dsp:spPr>
        <a:xfrm>
          <a:off x="3770002" y="0"/>
          <a:ext cx="3489945" cy="3678238"/>
        </a:xfrm>
        <a:prstGeom prst="rect">
          <a:avLst/>
        </a:prstGeom>
        <a:solidFill>
          <a:schemeClr val="accent2">
            <a:hueOff val="-305854"/>
            <a:satOff val="16268"/>
            <a:lumOff val="4705"/>
            <a:alphaOff val="0"/>
          </a:schemeClr>
        </a:solidFill>
        <a:ln w="22225" cap="rnd" cmpd="sng" algn="ctr">
          <a:solidFill>
            <a:schemeClr val="accent2">
              <a:hueOff val="-305854"/>
              <a:satOff val="16268"/>
              <a:lumOff val="470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4729" tIns="0" rIns="344729" bIns="330200" numCol="1" spcCol="1270" anchor="t" anchorCtr="0">
          <a:noAutofit/>
        </a:bodyPr>
        <a:lstStyle/>
        <a:p>
          <a:pPr marL="0" lvl="0" indent="0" algn="l" defTabSz="977900">
            <a:lnSpc>
              <a:spcPct val="90000"/>
            </a:lnSpc>
            <a:spcBef>
              <a:spcPct val="0"/>
            </a:spcBef>
            <a:spcAft>
              <a:spcPct val="35000"/>
            </a:spcAft>
            <a:buNone/>
          </a:pPr>
          <a:r>
            <a:rPr lang="en-US" sz="2200" kern="1200"/>
            <a:t>April 2024: Students will register for their classes in MySam</a:t>
          </a:r>
        </a:p>
      </dsp:txBody>
      <dsp:txXfrm>
        <a:off x="3770002" y="1471295"/>
        <a:ext cx="3489945" cy="2206942"/>
      </dsp:txXfrm>
    </dsp:sp>
    <dsp:sp modelId="{EA217DB8-33D9-4BE3-8AB7-B9E17AA3DAE5}">
      <dsp:nvSpPr>
        <dsp:cNvPr id="0" name=""/>
        <dsp:cNvSpPr/>
      </dsp:nvSpPr>
      <dsp:spPr>
        <a:xfrm>
          <a:off x="3770002" y="0"/>
          <a:ext cx="3489945" cy="1471295"/>
        </a:xfrm>
        <a:prstGeom prst="rect">
          <a:avLst/>
        </a:prstGeom>
        <a:noFill/>
        <a:ln w="2222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44729" tIns="165100" rIns="344729" bIns="165100" numCol="1" spcCol="1270" anchor="ctr" anchorCtr="0">
          <a:noAutofit/>
        </a:bodyPr>
        <a:lstStyle/>
        <a:p>
          <a:pPr marL="0" lvl="0" indent="0" algn="l" defTabSz="2933700">
            <a:lnSpc>
              <a:spcPct val="90000"/>
            </a:lnSpc>
            <a:spcBef>
              <a:spcPct val="0"/>
            </a:spcBef>
            <a:spcAft>
              <a:spcPct val="35000"/>
            </a:spcAft>
            <a:buNone/>
          </a:pPr>
          <a:r>
            <a:rPr lang="en-US" sz="6600" kern="1200"/>
            <a:t>02</a:t>
          </a:r>
        </a:p>
      </dsp:txBody>
      <dsp:txXfrm>
        <a:off x="3770002" y="0"/>
        <a:ext cx="3489945" cy="1471295"/>
      </dsp:txXfrm>
    </dsp:sp>
    <dsp:sp modelId="{C4D551F5-18C7-4833-91CA-1D3DFBAF2A34}">
      <dsp:nvSpPr>
        <dsp:cNvPr id="0" name=""/>
        <dsp:cNvSpPr/>
      </dsp:nvSpPr>
      <dsp:spPr>
        <a:xfrm>
          <a:off x="7539143" y="0"/>
          <a:ext cx="3489945" cy="3678238"/>
        </a:xfrm>
        <a:prstGeom prst="rect">
          <a:avLst/>
        </a:prstGeom>
        <a:solidFill>
          <a:schemeClr val="accent2">
            <a:hueOff val="-611709"/>
            <a:satOff val="32535"/>
            <a:lumOff val="9411"/>
            <a:alphaOff val="0"/>
          </a:schemeClr>
        </a:solidFill>
        <a:ln w="22225" cap="rnd" cmpd="sng" algn="ctr">
          <a:solidFill>
            <a:schemeClr val="accent2">
              <a:hueOff val="-611709"/>
              <a:satOff val="32535"/>
              <a:lumOff val="941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4729" tIns="0" rIns="344729" bIns="330200" numCol="1" spcCol="1270" anchor="t" anchorCtr="0">
          <a:noAutofit/>
        </a:bodyPr>
        <a:lstStyle/>
        <a:p>
          <a:pPr marL="0" lvl="0" indent="0" algn="l" defTabSz="977900">
            <a:lnSpc>
              <a:spcPct val="90000"/>
            </a:lnSpc>
            <a:spcBef>
              <a:spcPct val="0"/>
            </a:spcBef>
            <a:spcAft>
              <a:spcPct val="35000"/>
            </a:spcAft>
            <a:buNone/>
          </a:pPr>
          <a:r>
            <a:rPr lang="en-US" sz="2200" kern="1200"/>
            <a:t>May-July 2024: HAVE FUN ON YOUR PROGRAM!</a:t>
          </a:r>
        </a:p>
      </dsp:txBody>
      <dsp:txXfrm>
        <a:off x="7539143" y="1471295"/>
        <a:ext cx="3489945" cy="2206942"/>
      </dsp:txXfrm>
    </dsp:sp>
    <dsp:sp modelId="{636F7FA0-59CF-45C6-AE51-B6317C8B1BDB}">
      <dsp:nvSpPr>
        <dsp:cNvPr id="0" name=""/>
        <dsp:cNvSpPr/>
      </dsp:nvSpPr>
      <dsp:spPr>
        <a:xfrm>
          <a:off x="7539143" y="0"/>
          <a:ext cx="3489945" cy="1471295"/>
        </a:xfrm>
        <a:prstGeom prst="rect">
          <a:avLst/>
        </a:prstGeom>
        <a:noFill/>
        <a:ln w="2222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44729" tIns="165100" rIns="344729" bIns="165100" numCol="1" spcCol="1270" anchor="ctr" anchorCtr="0">
          <a:noAutofit/>
        </a:bodyPr>
        <a:lstStyle/>
        <a:p>
          <a:pPr marL="0" lvl="0" indent="0" algn="l" defTabSz="2933700">
            <a:lnSpc>
              <a:spcPct val="90000"/>
            </a:lnSpc>
            <a:spcBef>
              <a:spcPct val="0"/>
            </a:spcBef>
            <a:spcAft>
              <a:spcPct val="35000"/>
            </a:spcAft>
            <a:buNone/>
          </a:pPr>
          <a:r>
            <a:rPr lang="en-US" sz="6600" kern="1200"/>
            <a:t>03</a:t>
          </a:r>
        </a:p>
      </dsp:txBody>
      <dsp:txXfrm>
        <a:off x="7539143" y="0"/>
        <a:ext cx="3489945" cy="14712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48CD60-32EE-4AA8-8BCA-FE59C507FD4B}">
      <dsp:nvSpPr>
        <dsp:cNvPr id="0" name=""/>
        <dsp:cNvSpPr/>
      </dsp:nvSpPr>
      <dsp:spPr>
        <a:xfrm>
          <a:off x="0" y="690453"/>
          <a:ext cx="3102173" cy="196988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2A2656-7D91-483A-A152-C73430DC4EE9}">
      <dsp:nvSpPr>
        <dsp:cNvPr id="0" name=""/>
        <dsp:cNvSpPr/>
      </dsp:nvSpPr>
      <dsp:spPr>
        <a:xfrm>
          <a:off x="344685" y="1017904"/>
          <a:ext cx="3102173" cy="196988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a:t>2 weeks after return: Submit Faculty Expense Report and Accountability Form</a:t>
          </a:r>
        </a:p>
      </dsp:txBody>
      <dsp:txXfrm>
        <a:off x="402381" y="1075600"/>
        <a:ext cx="2986781" cy="1854488"/>
      </dsp:txXfrm>
    </dsp:sp>
    <dsp:sp modelId="{DCDA3AD0-00B9-4862-9254-EEE6CF0B5A40}">
      <dsp:nvSpPr>
        <dsp:cNvPr id="0" name=""/>
        <dsp:cNvSpPr/>
      </dsp:nvSpPr>
      <dsp:spPr>
        <a:xfrm>
          <a:off x="3791545" y="690453"/>
          <a:ext cx="3102173" cy="196988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854AB6-B682-4447-8394-CEFED696CCE6}">
      <dsp:nvSpPr>
        <dsp:cNvPr id="0" name=""/>
        <dsp:cNvSpPr/>
      </dsp:nvSpPr>
      <dsp:spPr>
        <a:xfrm>
          <a:off x="4136231" y="1017904"/>
          <a:ext cx="3102173" cy="196988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a:t>4 weeks after return: GEC will administer student evaluations</a:t>
          </a:r>
        </a:p>
      </dsp:txBody>
      <dsp:txXfrm>
        <a:off x="4193927" y="1075600"/>
        <a:ext cx="2986781" cy="1854488"/>
      </dsp:txXfrm>
    </dsp:sp>
    <dsp:sp modelId="{7B0EE865-C61D-4A35-8A5B-C7B3336F25F6}">
      <dsp:nvSpPr>
        <dsp:cNvPr id="0" name=""/>
        <dsp:cNvSpPr/>
      </dsp:nvSpPr>
      <dsp:spPr>
        <a:xfrm>
          <a:off x="7583090" y="690453"/>
          <a:ext cx="3102173" cy="196988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C5607E-60A8-414A-93B2-4B8A7BC5318E}">
      <dsp:nvSpPr>
        <dsp:cNvPr id="0" name=""/>
        <dsp:cNvSpPr/>
      </dsp:nvSpPr>
      <dsp:spPr>
        <a:xfrm>
          <a:off x="7927776" y="1017904"/>
          <a:ext cx="3102173" cy="196988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a:t>1 months after return: Budget Reconciliation</a:t>
          </a:r>
        </a:p>
      </dsp:txBody>
      <dsp:txXfrm>
        <a:off x="7985472" y="1075600"/>
        <a:ext cx="2986781" cy="185448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4/12/2023</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4/12/2023</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4/12/2023</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4/12/2023</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4/12/2023</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5" name="Rectangle 1034">
            <a:extLst>
              <a:ext uri="{FF2B5EF4-FFF2-40B4-BE49-F238E27FC236}">
                <a16:creationId xmlns:a16="http://schemas.microsoft.com/office/drawing/2014/main" id="{F115DB35-53D7-4EDC-A965-A434929617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8175"/>
            <a:ext cx="12191999" cy="62198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0" name="Picture 6" descr="Image result for study abroad"/>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31166" y="2573800"/>
            <a:ext cx="6518800" cy="2004531"/>
          </a:xfrm>
          <a:prstGeom prst="rect">
            <a:avLst/>
          </a:prstGeom>
          <a:noFill/>
          <a:extLst>
            <a:ext uri="{909E8E84-426E-40DD-AFC4-6F175D3DCCD1}">
              <a14:hiddenFill xmlns:a14="http://schemas.microsoft.com/office/drawing/2010/main">
                <a:solidFill>
                  <a:srgbClr val="FFFFFF"/>
                </a:solidFill>
              </a14:hiddenFill>
            </a:ext>
          </a:extLst>
        </p:spPr>
      </p:pic>
      <p:sp>
        <p:nvSpPr>
          <p:cNvPr id="1037" name="Rectangle 1036">
            <a:extLst>
              <a:ext uri="{FF2B5EF4-FFF2-40B4-BE49-F238E27FC236}">
                <a16:creationId xmlns:a16="http://schemas.microsoft.com/office/drawing/2014/main" id="{4B610F9C-62FE-46FC-8607-C35030B632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296275" y="1419225"/>
            <a:ext cx="3081576" cy="2085869"/>
          </a:xfrm>
        </p:spPr>
        <p:txBody>
          <a:bodyPr>
            <a:normAutofit/>
          </a:bodyPr>
          <a:lstStyle/>
          <a:p>
            <a:pPr>
              <a:lnSpc>
                <a:spcPct val="90000"/>
              </a:lnSpc>
            </a:pPr>
            <a:r>
              <a:rPr lang="en-US">
                <a:solidFill>
                  <a:srgbClr val="FFFFFF"/>
                </a:solidFill>
              </a:rPr>
              <a:t>Faculty-Led Study Abroad Info Session</a:t>
            </a:r>
          </a:p>
        </p:txBody>
      </p:sp>
      <p:sp>
        <p:nvSpPr>
          <p:cNvPr id="3" name="Subtitle 2"/>
          <p:cNvSpPr>
            <a:spLocks noGrp="1"/>
          </p:cNvSpPr>
          <p:nvPr>
            <p:ph type="subTitle" idx="1"/>
          </p:nvPr>
        </p:nvSpPr>
        <p:spPr>
          <a:xfrm>
            <a:off x="8296275" y="3505095"/>
            <a:ext cx="3081576" cy="1733655"/>
          </a:xfrm>
        </p:spPr>
        <p:txBody>
          <a:bodyPr>
            <a:normAutofit/>
          </a:bodyPr>
          <a:lstStyle/>
          <a:p>
            <a:r>
              <a:rPr lang="en-US">
                <a:solidFill>
                  <a:schemeClr val="bg2"/>
                </a:solidFill>
              </a:rPr>
              <a:t>Jessie </a:t>
            </a:r>
            <a:r>
              <a:rPr lang="en-US" dirty="0">
                <a:solidFill>
                  <a:schemeClr val="bg2"/>
                </a:solidFill>
              </a:rPr>
              <a:t>Miller</a:t>
            </a:r>
          </a:p>
          <a:p>
            <a:r>
              <a:rPr lang="en-US" dirty="0">
                <a:solidFill>
                  <a:schemeClr val="bg2"/>
                </a:solidFill>
              </a:rPr>
              <a:t>Study Abroad</a:t>
            </a:r>
          </a:p>
          <a:p>
            <a:r>
              <a:rPr lang="en-US" dirty="0">
                <a:solidFill>
                  <a:schemeClr val="bg2"/>
                </a:solidFill>
              </a:rPr>
              <a:t>Global Engagement Center</a:t>
            </a:r>
          </a:p>
        </p:txBody>
      </p:sp>
      <p:sp>
        <p:nvSpPr>
          <p:cNvPr id="5" name="Subtitle 2"/>
          <p:cNvSpPr txBox="1">
            <a:spLocks/>
          </p:cNvSpPr>
          <p:nvPr/>
        </p:nvSpPr>
        <p:spPr>
          <a:xfrm>
            <a:off x="7531331" y="2237591"/>
            <a:ext cx="4043409" cy="848175"/>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lgn="r"/>
            <a:r>
              <a:rPr lang="en-US" dirty="0"/>
              <a:t> </a:t>
            </a:r>
          </a:p>
        </p:txBody>
      </p:sp>
    </p:spTree>
    <p:extLst>
      <p:ext uri="{BB962C8B-B14F-4D97-AF65-F5344CB8AC3E}">
        <p14:creationId xmlns:p14="http://schemas.microsoft.com/office/powerpoint/2010/main" val="3889925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59157" y="1113764"/>
            <a:ext cx="3269749" cy="4624327"/>
          </a:xfrm>
        </p:spPr>
        <p:txBody>
          <a:bodyPr vert="horz" lIns="91440" tIns="45720" rIns="91440" bIns="45720" rtlCol="0" anchor="ctr">
            <a:normAutofit/>
          </a:bodyPr>
          <a:lstStyle/>
          <a:p>
            <a:r>
              <a:rPr lang="en-US" sz="3200">
                <a:solidFill>
                  <a:srgbClr val="FFFFFF"/>
                </a:solidFill>
              </a:rPr>
              <a:t>Proposal Timeline – Development </a:t>
            </a:r>
          </a:p>
        </p:txBody>
      </p:sp>
      <p:sp>
        <p:nvSpPr>
          <p:cNvPr id="6" name="TextBox 5"/>
          <p:cNvSpPr txBox="1"/>
          <p:nvPr/>
        </p:nvSpPr>
        <p:spPr>
          <a:xfrm>
            <a:off x="5155905" y="1113764"/>
            <a:ext cx="6108179" cy="4624327"/>
          </a:xfrm>
          <a:prstGeom prst="rect">
            <a:avLst/>
          </a:prstGeom>
        </p:spPr>
        <p:txBody>
          <a:bodyPr vert="horz" lIns="91440" tIns="45720" rIns="91440" bIns="45720" rtlCol="0" anchor="ctr">
            <a:normAutofit/>
          </a:bodyPr>
          <a:lstStyle/>
          <a:p>
            <a:pPr marL="285750" indent="-285750">
              <a:lnSpc>
                <a:spcPct val="90000"/>
              </a:lnSpc>
              <a:spcBef>
                <a:spcPct val="20000"/>
              </a:spcBef>
              <a:spcAft>
                <a:spcPts val="600"/>
              </a:spcAft>
              <a:buClr>
                <a:schemeClr val="accent2"/>
              </a:buClr>
              <a:buSzPct val="92000"/>
              <a:buFont typeface="Wingdings 2" panose="05020102010507070707" pitchFamily="18" charset="2"/>
              <a:buChar char=""/>
            </a:pPr>
            <a:r>
              <a:rPr lang="en-US" sz="1100" dirty="0">
                <a:solidFill>
                  <a:schemeClr val="tx2"/>
                </a:solidFill>
              </a:rPr>
              <a:t>Spring 2023: Consult with your Department Chair/Dean AND Jessie/Global Engagement Center regarding proposal questions and concerns</a:t>
            </a:r>
          </a:p>
          <a:p>
            <a:pPr marL="285750" indent="-285750">
              <a:lnSpc>
                <a:spcPct val="90000"/>
              </a:lnSpc>
              <a:spcBef>
                <a:spcPct val="20000"/>
              </a:spcBef>
              <a:spcAft>
                <a:spcPts val="600"/>
              </a:spcAft>
              <a:buClr>
                <a:schemeClr val="accent2"/>
              </a:buClr>
              <a:buSzPct val="92000"/>
              <a:buFont typeface="Wingdings 2" panose="05020102010507070707" pitchFamily="18" charset="2"/>
              <a:buChar char=""/>
            </a:pPr>
            <a:endParaRPr lang="en-US" sz="1100" dirty="0">
              <a:solidFill>
                <a:schemeClr val="tx2"/>
              </a:solidFill>
            </a:endParaRPr>
          </a:p>
          <a:p>
            <a:pPr marL="285750" indent="-285750">
              <a:lnSpc>
                <a:spcPct val="90000"/>
              </a:lnSpc>
              <a:spcBef>
                <a:spcPct val="20000"/>
              </a:spcBef>
              <a:spcAft>
                <a:spcPts val="600"/>
              </a:spcAft>
              <a:buClr>
                <a:schemeClr val="accent2"/>
              </a:buClr>
              <a:buSzPct val="92000"/>
              <a:buFont typeface="Wingdings 2" panose="05020102010507070707" pitchFamily="18" charset="2"/>
              <a:buChar char=""/>
            </a:pPr>
            <a:r>
              <a:rPr lang="en-US" sz="1100" dirty="0">
                <a:solidFill>
                  <a:schemeClr val="tx2"/>
                </a:solidFill>
              </a:rPr>
              <a:t>July 2023: Put the final touches on your proposal and get the necessary proposal signatures from your Department Chair and Dean</a:t>
            </a:r>
          </a:p>
          <a:p>
            <a:pPr marL="285750" indent="-285750">
              <a:lnSpc>
                <a:spcPct val="90000"/>
              </a:lnSpc>
              <a:spcBef>
                <a:spcPct val="20000"/>
              </a:spcBef>
              <a:spcAft>
                <a:spcPts val="600"/>
              </a:spcAft>
              <a:buClr>
                <a:schemeClr val="accent2"/>
              </a:buClr>
              <a:buSzPct val="92000"/>
              <a:buFont typeface="Wingdings 2" panose="05020102010507070707" pitchFamily="18" charset="2"/>
              <a:buChar char=""/>
            </a:pPr>
            <a:endParaRPr lang="en-US" sz="1100" dirty="0">
              <a:solidFill>
                <a:schemeClr val="tx2"/>
              </a:solidFill>
            </a:endParaRPr>
          </a:p>
          <a:p>
            <a:pPr marL="285750" indent="-285750">
              <a:lnSpc>
                <a:spcPct val="90000"/>
              </a:lnSpc>
              <a:spcBef>
                <a:spcPct val="20000"/>
              </a:spcBef>
              <a:spcAft>
                <a:spcPts val="600"/>
              </a:spcAft>
              <a:buClr>
                <a:schemeClr val="accent2"/>
              </a:buClr>
              <a:buSzPct val="92000"/>
              <a:buFont typeface="Wingdings 2" panose="05020102010507070707" pitchFamily="18" charset="2"/>
              <a:buChar char=""/>
            </a:pPr>
            <a:r>
              <a:rPr lang="en-US" sz="1100" dirty="0">
                <a:solidFill>
                  <a:schemeClr val="tx2"/>
                </a:solidFill>
              </a:rPr>
              <a:t>August 1, 2023: Proposal are due to the GEC. The GEC will take two weeks to review proposals and will reach out to you if edits/clarifications are necessary. </a:t>
            </a:r>
          </a:p>
          <a:p>
            <a:pPr marL="285750" indent="-285750">
              <a:lnSpc>
                <a:spcPct val="90000"/>
              </a:lnSpc>
              <a:spcBef>
                <a:spcPct val="20000"/>
              </a:spcBef>
              <a:spcAft>
                <a:spcPts val="600"/>
              </a:spcAft>
              <a:buClr>
                <a:schemeClr val="accent2"/>
              </a:buClr>
              <a:buSzPct val="92000"/>
              <a:buFont typeface="Wingdings 2" panose="05020102010507070707" pitchFamily="18" charset="2"/>
              <a:buChar char=""/>
            </a:pPr>
            <a:endParaRPr lang="en-US" sz="1100" dirty="0">
              <a:solidFill>
                <a:schemeClr val="tx2"/>
              </a:solidFill>
            </a:endParaRPr>
          </a:p>
          <a:p>
            <a:pPr marL="285750" indent="-285750">
              <a:lnSpc>
                <a:spcPct val="90000"/>
              </a:lnSpc>
              <a:spcBef>
                <a:spcPct val="20000"/>
              </a:spcBef>
              <a:spcAft>
                <a:spcPts val="600"/>
              </a:spcAft>
              <a:buClr>
                <a:schemeClr val="accent2"/>
              </a:buClr>
              <a:buSzPct val="92000"/>
              <a:buFont typeface="Wingdings 2" panose="05020102010507070707" pitchFamily="18" charset="2"/>
              <a:buChar char=""/>
            </a:pPr>
            <a:r>
              <a:rPr lang="en-US" sz="1100" dirty="0">
                <a:solidFill>
                  <a:schemeClr val="tx2"/>
                </a:solidFill>
              </a:rPr>
              <a:t>August 14, 2023: Proposals are due in the Office of Academic Planning. Academic Planning will review proposals and inform you of necessary edits/clarifications, with the Global Engagement Center</a:t>
            </a:r>
          </a:p>
          <a:p>
            <a:pPr marL="285750" indent="-285750">
              <a:lnSpc>
                <a:spcPct val="90000"/>
              </a:lnSpc>
              <a:spcBef>
                <a:spcPct val="20000"/>
              </a:spcBef>
              <a:spcAft>
                <a:spcPts val="600"/>
              </a:spcAft>
              <a:buClr>
                <a:schemeClr val="accent2"/>
              </a:buClr>
              <a:buSzPct val="92000"/>
              <a:buFont typeface="Wingdings 2" panose="05020102010507070707" pitchFamily="18" charset="2"/>
              <a:buChar char=""/>
            </a:pPr>
            <a:endParaRPr lang="en-US" sz="1100" dirty="0">
              <a:solidFill>
                <a:schemeClr val="tx2"/>
              </a:solidFill>
            </a:endParaRPr>
          </a:p>
          <a:p>
            <a:pPr marL="285750" indent="-285750">
              <a:lnSpc>
                <a:spcPct val="90000"/>
              </a:lnSpc>
              <a:spcBef>
                <a:spcPct val="20000"/>
              </a:spcBef>
              <a:spcAft>
                <a:spcPts val="600"/>
              </a:spcAft>
              <a:buClr>
                <a:schemeClr val="accent2"/>
              </a:buClr>
              <a:buSzPct val="92000"/>
              <a:buFont typeface="Wingdings 2" panose="05020102010507070707" pitchFamily="18" charset="2"/>
              <a:buChar char=""/>
            </a:pPr>
            <a:r>
              <a:rPr lang="en-US" sz="1100" dirty="0">
                <a:solidFill>
                  <a:schemeClr val="tx2"/>
                </a:solidFill>
              </a:rPr>
              <a:t>Late November 2023: Receive notification from the THECB (through GEC) about course approval</a:t>
            </a:r>
          </a:p>
          <a:p>
            <a:pPr>
              <a:lnSpc>
                <a:spcPct val="90000"/>
              </a:lnSpc>
              <a:spcBef>
                <a:spcPct val="20000"/>
              </a:spcBef>
              <a:spcAft>
                <a:spcPts val="600"/>
              </a:spcAft>
              <a:buClr>
                <a:schemeClr val="accent2"/>
              </a:buClr>
              <a:buSzPct val="92000"/>
              <a:buFont typeface="Wingdings 2" panose="05020102010507070707" pitchFamily="18" charset="2"/>
              <a:buChar char=""/>
            </a:pPr>
            <a:endParaRPr lang="en-US" sz="1100" dirty="0">
              <a:solidFill>
                <a:schemeClr val="tx2"/>
              </a:solidFill>
            </a:endParaRPr>
          </a:p>
          <a:p>
            <a:pPr>
              <a:lnSpc>
                <a:spcPct val="90000"/>
              </a:lnSpc>
              <a:spcBef>
                <a:spcPct val="20000"/>
              </a:spcBef>
              <a:spcAft>
                <a:spcPts val="600"/>
              </a:spcAft>
              <a:buClr>
                <a:schemeClr val="accent2"/>
              </a:buClr>
              <a:buSzPct val="92000"/>
              <a:buFont typeface="Wingdings 2" panose="05020102010507070707" pitchFamily="18" charset="2"/>
              <a:buChar char=""/>
            </a:pPr>
            <a:r>
              <a:rPr lang="en-US" sz="1100" b="1" i="1" dirty="0">
                <a:solidFill>
                  <a:schemeClr val="tx2"/>
                </a:solidFill>
              </a:rPr>
              <a:t>The August 1</a:t>
            </a:r>
            <a:r>
              <a:rPr lang="en-US" sz="1100" b="1" i="1" baseline="30000" dirty="0">
                <a:solidFill>
                  <a:schemeClr val="tx2"/>
                </a:solidFill>
              </a:rPr>
              <a:t>st</a:t>
            </a:r>
            <a:r>
              <a:rPr lang="en-US" sz="1100" b="1" i="1" dirty="0">
                <a:solidFill>
                  <a:schemeClr val="tx2"/>
                </a:solidFill>
              </a:rPr>
              <a:t> and August 14</a:t>
            </a:r>
            <a:r>
              <a:rPr lang="en-US" sz="1100" b="1" i="1" baseline="30000" dirty="0">
                <a:solidFill>
                  <a:schemeClr val="tx2"/>
                </a:solidFill>
              </a:rPr>
              <a:t>th</a:t>
            </a:r>
            <a:r>
              <a:rPr lang="en-US" sz="1100" b="1" i="1" dirty="0">
                <a:solidFill>
                  <a:schemeClr val="tx2"/>
                </a:solidFill>
              </a:rPr>
              <a:t> deadlines are fixed and non-negotiable. Start your planning EARLY!</a:t>
            </a:r>
          </a:p>
        </p:txBody>
      </p:sp>
    </p:spTree>
    <p:extLst>
      <p:ext uri="{BB962C8B-B14F-4D97-AF65-F5344CB8AC3E}">
        <p14:creationId xmlns:p14="http://schemas.microsoft.com/office/powerpoint/2010/main" val="1175229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013800"/>
          </a:xfrm>
        </p:spPr>
        <p:txBody>
          <a:bodyPr vert="horz" lIns="91440" tIns="45720" rIns="91440" bIns="45720" rtlCol="0" anchor="b">
            <a:normAutofit/>
          </a:bodyPr>
          <a:lstStyle/>
          <a:p>
            <a:r>
              <a:rPr lang="en-US">
                <a:solidFill>
                  <a:srgbClr val="FFFEFF"/>
                </a:solidFill>
              </a:rPr>
              <a:t>Program Timeline - Planning</a:t>
            </a:r>
          </a:p>
        </p:txBody>
      </p:sp>
      <p:graphicFrame>
        <p:nvGraphicFramePr>
          <p:cNvPr id="9" name="TextBox 5">
            <a:extLst>
              <a:ext uri="{FF2B5EF4-FFF2-40B4-BE49-F238E27FC236}">
                <a16:creationId xmlns:a16="http://schemas.microsoft.com/office/drawing/2014/main" id="{F0112283-047B-127A-48FF-C8B49688C312}"/>
              </a:ext>
            </a:extLst>
          </p:cNvPr>
          <p:cNvGraphicFramePr/>
          <p:nvPr>
            <p:extLst>
              <p:ext uri="{D42A27DB-BD31-4B8C-83A1-F6EECF244321}">
                <p14:modId xmlns:p14="http://schemas.microsoft.com/office/powerpoint/2010/main" val="1753787410"/>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1875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013800"/>
          </a:xfrm>
        </p:spPr>
        <p:txBody>
          <a:bodyPr vert="horz" lIns="91440" tIns="45720" rIns="91440" bIns="45720" rtlCol="0" anchor="b">
            <a:normAutofit/>
          </a:bodyPr>
          <a:lstStyle/>
          <a:p>
            <a:r>
              <a:rPr lang="en-US">
                <a:solidFill>
                  <a:srgbClr val="FFFEFF"/>
                </a:solidFill>
              </a:rPr>
              <a:t>Program Timeline – Execution </a:t>
            </a:r>
          </a:p>
        </p:txBody>
      </p:sp>
      <p:graphicFrame>
        <p:nvGraphicFramePr>
          <p:cNvPr id="8" name="TextBox 5">
            <a:extLst>
              <a:ext uri="{FF2B5EF4-FFF2-40B4-BE49-F238E27FC236}">
                <a16:creationId xmlns:a16="http://schemas.microsoft.com/office/drawing/2014/main" id="{B11688E5-DF58-B448-F4D1-0C750BA3A995}"/>
              </a:ext>
            </a:extLst>
          </p:cNvPr>
          <p:cNvGraphicFramePr/>
          <p:nvPr>
            <p:extLst>
              <p:ext uri="{D42A27DB-BD31-4B8C-83A1-F6EECF244321}">
                <p14:modId xmlns:p14="http://schemas.microsoft.com/office/powerpoint/2010/main" val="3293894010"/>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9853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58296-531D-29B2-F81A-587F73072FB3}"/>
              </a:ext>
            </a:extLst>
          </p:cNvPr>
          <p:cNvSpPr>
            <a:spLocks noGrp="1"/>
          </p:cNvSpPr>
          <p:nvPr>
            <p:ph type="title"/>
          </p:nvPr>
        </p:nvSpPr>
        <p:spPr>
          <a:xfrm>
            <a:off x="581192" y="702156"/>
            <a:ext cx="11029616" cy="1013800"/>
          </a:xfrm>
        </p:spPr>
        <p:txBody>
          <a:bodyPr>
            <a:normAutofit/>
          </a:bodyPr>
          <a:lstStyle/>
          <a:p>
            <a:r>
              <a:rPr lang="en-US">
                <a:solidFill>
                  <a:srgbClr val="FFFEFF"/>
                </a:solidFill>
              </a:rPr>
              <a:t>Program Timeline – Post Program </a:t>
            </a:r>
          </a:p>
        </p:txBody>
      </p:sp>
      <p:graphicFrame>
        <p:nvGraphicFramePr>
          <p:cNvPr id="5" name="Content Placeholder 2">
            <a:extLst>
              <a:ext uri="{FF2B5EF4-FFF2-40B4-BE49-F238E27FC236}">
                <a16:creationId xmlns:a16="http://schemas.microsoft.com/office/drawing/2014/main" id="{26F3B272-967F-1BA7-32AB-5453B5E47C18}"/>
              </a:ext>
            </a:extLst>
          </p:cNvPr>
          <p:cNvGraphicFramePr>
            <a:graphicFrameLocks noGrp="1"/>
          </p:cNvGraphicFramePr>
          <p:nvPr>
            <p:ph idx="1"/>
            <p:extLst>
              <p:ext uri="{D42A27DB-BD31-4B8C-83A1-F6EECF244321}">
                <p14:modId xmlns:p14="http://schemas.microsoft.com/office/powerpoint/2010/main" val="14690900"/>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1595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59157" y="1113764"/>
            <a:ext cx="3269749" cy="4624327"/>
          </a:xfrm>
        </p:spPr>
        <p:txBody>
          <a:bodyPr vert="horz" lIns="91440" tIns="45720" rIns="91440" bIns="45720" rtlCol="0" anchor="ctr">
            <a:normAutofit/>
          </a:bodyPr>
          <a:lstStyle/>
          <a:p>
            <a:r>
              <a:rPr lang="en-US" sz="3200">
                <a:solidFill>
                  <a:srgbClr val="FFFFFF"/>
                </a:solidFill>
              </a:rPr>
              <a:t>Want to Learn More?</a:t>
            </a:r>
          </a:p>
        </p:txBody>
      </p:sp>
      <p:sp>
        <p:nvSpPr>
          <p:cNvPr id="6" name="TextBox 5"/>
          <p:cNvSpPr txBox="1"/>
          <p:nvPr/>
        </p:nvSpPr>
        <p:spPr>
          <a:xfrm>
            <a:off x="5155905" y="1113764"/>
            <a:ext cx="6108179" cy="4624327"/>
          </a:xfrm>
          <a:prstGeom prst="rect">
            <a:avLst/>
          </a:prstGeom>
        </p:spPr>
        <p:txBody>
          <a:bodyPr vert="horz" lIns="91440" tIns="45720" rIns="91440" bIns="45720" rtlCol="0" anchor="ctr">
            <a:normAutofit/>
          </a:bodyPr>
          <a:lstStyle/>
          <a:p>
            <a:pPr>
              <a:spcBef>
                <a:spcPct val="20000"/>
              </a:spcBef>
              <a:spcAft>
                <a:spcPts val="600"/>
              </a:spcAft>
              <a:buClr>
                <a:schemeClr val="accent2"/>
              </a:buClr>
              <a:buSzPct val="92000"/>
              <a:buFont typeface="Wingdings 2" panose="05020102010507070707" pitchFamily="18" charset="2"/>
              <a:buChar char=""/>
            </a:pPr>
            <a:endParaRPr lang="en-US" dirty="0">
              <a:solidFill>
                <a:schemeClr val="tx2"/>
              </a:solidFill>
            </a:endParaRPr>
          </a:p>
          <a:p>
            <a:pPr>
              <a:spcBef>
                <a:spcPct val="20000"/>
              </a:spcBef>
              <a:spcAft>
                <a:spcPts val="600"/>
              </a:spcAft>
              <a:buClr>
                <a:schemeClr val="accent2"/>
              </a:buClr>
              <a:buSzPct val="92000"/>
              <a:buFont typeface="Wingdings 2" panose="05020102010507070707" pitchFamily="18" charset="2"/>
              <a:buChar char=""/>
            </a:pPr>
            <a:r>
              <a:rPr lang="en-US" dirty="0">
                <a:solidFill>
                  <a:schemeClr val="tx2"/>
                </a:solidFill>
              </a:rPr>
              <a:t>Jessie Miller</a:t>
            </a:r>
          </a:p>
          <a:p>
            <a:pPr>
              <a:spcBef>
                <a:spcPct val="20000"/>
              </a:spcBef>
              <a:spcAft>
                <a:spcPts val="600"/>
              </a:spcAft>
              <a:buClr>
                <a:schemeClr val="accent2"/>
              </a:buClr>
              <a:buSzPct val="92000"/>
              <a:buFont typeface="Wingdings 2" panose="05020102010507070707" pitchFamily="18" charset="2"/>
              <a:buChar char=""/>
            </a:pPr>
            <a:r>
              <a:rPr lang="en-US" dirty="0">
                <a:solidFill>
                  <a:schemeClr val="tx2"/>
                </a:solidFill>
              </a:rPr>
              <a:t>Global Engagement Center</a:t>
            </a:r>
          </a:p>
          <a:p>
            <a:pPr>
              <a:spcBef>
                <a:spcPct val="20000"/>
              </a:spcBef>
              <a:spcAft>
                <a:spcPts val="600"/>
              </a:spcAft>
              <a:buClr>
                <a:schemeClr val="accent2"/>
              </a:buClr>
              <a:buSzPct val="92000"/>
              <a:buFont typeface="Wingdings 2" panose="05020102010507070707" pitchFamily="18" charset="2"/>
              <a:buChar char=""/>
            </a:pPr>
            <a:r>
              <a:rPr lang="en-US" dirty="0">
                <a:solidFill>
                  <a:schemeClr val="tx2"/>
                </a:solidFill>
              </a:rPr>
              <a:t>Farrington 116</a:t>
            </a:r>
          </a:p>
          <a:p>
            <a:pPr>
              <a:spcBef>
                <a:spcPct val="20000"/>
              </a:spcBef>
              <a:spcAft>
                <a:spcPts val="600"/>
              </a:spcAft>
              <a:buClr>
                <a:schemeClr val="accent2"/>
              </a:buClr>
              <a:buSzPct val="92000"/>
              <a:buFont typeface="Wingdings 2" panose="05020102010507070707" pitchFamily="18" charset="2"/>
              <a:buChar char=""/>
            </a:pPr>
            <a:r>
              <a:rPr lang="en-US" dirty="0">
                <a:solidFill>
                  <a:schemeClr val="tx2"/>
                </a:solidFill>
              </a:rPr>
              <a:t>jtm096@shsu.edu</a:t>
            </a:r>
          </a:p>
          <a:p>
            <a:pPr>
              <a:spcBef>
                <a:spcPct val="20000"/>
              </a:spcBef>
              <a:spcAft>
                <a:spcPts val="600"/>
              </a:spcAft>
              <a:buClr>
                <a:schemeClr val="accent2"/>
              </a:buClr>
              <a:buSzPct val="92000"/>
              <a:buFont typeface="Wingdings 2" panose="05020102010507070707" pitchFamily="18" charset="2"/>
              <a:buChar char=""/>
            </a:pPr>
            <a:r>
              <a:rPr lang="en-US" dirty="0">
                <a:solidFill>
                  <a:schemeClr val="tx2"/>
                </a:solidFill>
              </a:rPr>
              <a:t>4-3276</a:t>
            </a:r>
          </a:p>
          <a:p>
            <a:pPr>
              <a:spcBef>
                <a:spcPct val="20000"/>
              </a:spcBef>
              <a:spcAft>
                <a:spcPts val="600"/>
              </a:spcAft>
              <a:buClr>
                <a:schemeClr val="accent2"/>
              </a:buClr>
              <a:buSzPct val="92000"/>
            </a:pPr>
            <a:endParaRPr lang="en-US" dirty="0">
              <a:solidFill>
                <a:schemeClr val="tx2"/>
              </a:solidFill>
            </a:endParaRPr>
          </a:p>
        </p:txBody>
      </p:sp>
    </p:spTree>
    <p:extLst>
      <p:ext uri="{BB962C8B-B14F-4D97-AF65-F5344CB8AC3E}">
        <p14:creationId xmlns:p14="http://schemas.microsoft.com/office/powerpoint/2010/main" val="3057794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59157" y="1113764"/>
            <a:ext cx="3269749" cy="4624327"/>
          </a:xfrm>
        </p:spPr>
        <p:txBody>
          <a:bodyPr vert="horz" lIns="91440" tIns="45720" rIns="91440" bIns="45720" rtlCol="0" anchor="ctr">
            <a:normAutofit/>
          </a:bodyPr>
          <a:lstStyle/>
          <a:p>
            <a:r>
              <a:rPr lang="en-US" sz="3200">
                <a:solidFill>
                  <a:srgbClr val="FFFFFF"/>
                </a:solidFill>
              </a:rPr>
              <a:t>What is Faculty-Led Study Abroad?</a:t>
            </a:r>
          </a:p>
        </p:txBody>
      </p:sp>
      <p:sp>
        <p:nvSpPr>
          <p:cNvPr id="4" name="TextBox 3"/>
          <p:cNvSpPr txBox="1"/>
          <p:nvPr/>
        </p:nvSpPr>
        <p:spPr>
          <a:xfrm>
            <a:off x="5155905" y="1113764"/>
            <a:ext cx="6108179" cy="4624327"/>
          </a:xfrm>
          <a:prstGeom prst="rect">
            <a:avLst/>
          </a:prstGeom>
        </p:spPr>
        <p:txBody>
          <a:bodyPr vert="horz" lIns="91440" tIns="45720" rIns="91440" bIns="45720" rtlCol="0" anchor="ctr">
            <a:normAutofit/>
          </a:bodyPr>
          <a:lstStyle/>
          <a:p>
            <a:pPr marL="742950" lvl="1" indent="-285750">
              <a:lnSpc>
                <a:spcPct val="90000"/>
              </a:lnSpc>
              <a:spcBef>
                <a:spcPct val="20000"/>
              </a:spcBef>
              <a:spcAft>
                <a:spcPts val="600"/>
              </a:spcAft>
              <a:buClr>
                <a:schemeClr val="accent2"/>
              </a:buClr>
              <a:buSzPct val="92000"/>
              <a:buFont typeface="Wingdings 2" panose="05020102010507070707" pitchFamily="18" charset="2"/>
              <a:buChar char=""/>
            </a:pPr>
            <a:r>
              <a:rPr lang="en-US" sz="1700">
                <a:solidFill>
                  <a:schemeClr val="tx2"/>
                </a:solidFill>
              </a:rPr>
              <a:t>SHSU faculty members teach an SHSU course abroad or away</a:t>
            </a:r>
          </a:p>
          <a:p>
            <a:pPr marL="742950" lvl="1" indent="-285750">
              <a:lnSpc>
                <a:spcPct val="90000"/>
              </a:lnSpc>
              <a:spcBef>
                <a:spcPct val="20000"/>
              </a:spcBef>
              <a:spcAft>
                <a:spcPts val="600"/>
              </a:spcAft>
              <a:buClr>
                <a:schemeClr val="accent2"/>
              </a:buClr>
              <a:buSzPct val="92000"/>
              <a:buFont typeface="Wingdings 2" panose="05020102010507070707" pitchFamily="18" charset="2"/>
              <a:buChar char=""/>
            </a:pPr>
            <a:r>
              <a:rPr lang="en-US" sz="1700">
                <a:solidFill>
                  <a:schemeClr val="tx2"/>
                </a:solidFill>
              </a:rPr>
              <a:t>The course must be taught abroad for more than 50% to be considered a study abroad course</a:t>
            </a:r>
          </a:p>
          <a:p>
            <a:pPr marL="742950" lvl="1" indent="-285750">
              <a:lnSpc>
                <a:spcPct val="90000"/>
              </a:lnSpc>
              <a:spcBef>
                <a:spcPct val="20000"/>
              </a:spcBef>
              <a:spcAft>
                <a:spcPts val="600"/>
              </a:spcAft>
              <a:buClr>
                <a:schemeClr val="accent2"/>
              </a:buClr>
              <a:buSzPct val="92000"/>
              <a:buFont typeface="Wingdings 2" panose="05020102010507070707" pitchFamily="18" charset="2"/>
              <a:buChar char=""/>
            </a:pPr>
            <a:r>
              <a:rPr lang="en-US" sz="1700">
                <a:solidFill>
                  <a:schemeClr val="tx2"/>
                </a:solidFill>
              </a:rPr>
              <a:t>Courses offered abroad must adhere to the same minimum requirement for number of contact hours and academic integrity as on-campus courses</a:t>
            </a:r>
          </a:p>
          <a:p>
            <a:pPr marL="742950" lvl="1" indent="-285750">
              <a:lnSpc>
                <a:spcPct val="90000"/>
              </a:lnSpc>
              <a:spcBef>
                <a:spcPct val="20000"/>
              </a:spcBef>
              <a:spcAft>
                <a:spcPts val="600"/>
              </a:spcAft>
              <a:buClr>
                <a:schemeClr val="accent2"/>
              </a:buClr>
              <a:buSzPct val="92000"/>
              <a:buFont typeface="Wingdings 2" panose="05020102010507070707" pitchFamily="18" charset="2"/>
              <a:buChar char=""/>
            </a:pPr>
            <a:r>
              <a:rPr lang="en-US" sz="1700">
                <a:solidFill>
                  <a:schemeClr val="tx2"/>
                </a:solidFill>
              </a:rPr>
              <a:t>The location where the course is taught must be relevant to coursework and enriching to the students’ experience and understanding of the content</a:t>
            </a:r>
          </a:p>
          <a:p>
            <a:pPr marL="742950" lvl="1" indent="-285750">
              <a:lnSpc>
                <a:spcPct val="90000"/>
              </a:lnSpc>
              <a:spcBef>
                <a:spcPct val="20000"/>
              </a:spcBef>
              <a:spcAft>
                <a:spcPts val="600"/>
              </a:spcAft>
              <a:buClr>
                <a:schemeClr val="accent2"/>
              </a:buClr>
              <a:buSzPct val="92000"/>
              <a:buFont typeface="Wingdings 2" panose="05020102010507070707" pitchFamily="18" charset="2"/>
              <a:buChar char=""/>
            </a:pPr>
            <a:r>
              <a:rPr lang="en-US" sz="1700">
                <a:solidFill>
                  <a:schemeClr val="tx2"/>
                </a:solidFill>
              </a:rPr>
              <a:t>Courses can be taught at the undergraduate or graduate level:</a:t>
            </a:r>
          </a:p>
          <a:p>
            <a:pPr marL="1200150" lvl="2" indent="-285750">
              <a:lnSpc>
                <a:spcPct val="90000"/>
              </a:lnSpc>
              <a:spcBef>
                <a:spcPct val="20000"/>
              </a:spcBef>
              <a:spcAft>
                <a:spcPts val="600"/>
              </a:spcAft>
              <a:buClr>
                <a:schemeClr val="accent2"/>
              </a:buClr>
              <a:buSzPct val="92000"/>
              <a:buFont typeface="Wingdings 2" panose="05020102010507070707" pitchFamily="18" charset="2"/>
              <a:buChar char=""/>
            </a:pPr>
            <a:r>
              <a:rPr lang="en-US" sz="1700">
                <a:solidFill>
                  <a:schemeClr val="tx2"/>
                </a:solidFill>
              </a:rPr>
              <a:t>Undergrad courses must have a minimum of 10 students</a:t>
            </a:r>
          </a:p>
          <a:p>
            <a:pPr marL="1200150" lvl="2" indent="-285750">
              <a:lnSpc>
                <a:spcPct val="90000"/>
              </a:lnSpc>
              <a:spcBef>
                <a:spcPct val="20000"/>
              </a:spcBef>
              <a:spcAft>
                <a:spcPts val="600"/>
              </a:spcAft>
              <a:buClr>
                <a:schemeClr val="accent2"/>
              </a:buClr>
              <a:buSzPct val="92000"/>
              <a:buFont typeface="Wingdings 2" panose="05020102010507070707" pitchFamily="18" charset="2"/>
              <a:buChar char=""/>
            </a:pPr>
            <a:r>
              <a:rPr lang="en-US" sz="1700">
                <a:solidFill>
                  <a:schemeClr val="tx2"/>
                </a:solidFill>
              </a:rPr>
              <a:t>Graduate courses must have a minimum of 5 students</a:t>
            </a:r>
          </a:p>
        </p:txBody>
      </p:sp>
    </p:spTree>
    <p:extLst>
      <p:ext uri="{BB962C8B-B14F-4D97-AF65-F5344CB8AC3E}">
        <p14:creationId xmlns:p14="http://schemas.microsoft.com/office/powerpoint/2010/main" val="1297919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F38653-0AF0-2E7A-BAC2-6E3A137506F8}"/>
              </a:ext>
            </a:extLst>
          </p:cNvPr>
          <p:cNvSpPr>
            <a:spLocks noGrp="1"/>
          </p:cNvSpPr>
          <p:nvPr>
            <p:ph type="title"/>
          </p:nvPr>
        </p:nvSpPr>
        <p:spPr>
          <a:xfrm>
            <a:off x="959157" y="1113764"/>
            <a:ext cx="3269749" cy="4624327"/>
          </a:xfrm>
        </p:spPr>
        <p:txBody>
          <a:bodyPr anchor="ctr">
            <a:normAutofit/>
          </a:bodyPr>
          <a:lstStyle/>
          <a:p>
            <a:r>
              <a:rPr lang="en-US" sz="3200">
                <a:solidFill>
                  <a:srgbClr val="FFFFFF"/>
                </a:solidFill>
              </a:rPr>
              <a:t>What is Faculty-Led Study Arboad </a:t>
            </a:r>
          </a:p>
        </p:txBody>
      </p:sp>
      <p:sp>
        <p:nvSpPr>
          <p:cNvPr id="3" name="Content Placeholder 2">
            <a:extLst>
              <a:ext uri="{FF2B5EF4-FFF2-40B4-BE49-F238E27FC236}">
                <a16:creationId xmlns:a16="http://schemas.microsoft.com/office/drawing/2014/main" id="{886AECEB-6E78-6FD5-80EF-980BFBD574BE}"/>
              </a:ext>
            </a:extLst>
          </p:cNvPr>
          <p:cNvSpPr>
            <a:spLocks noGrp="1"/>
          </p:cNvSpPr>
          <p:nvPr>
            <p:ph idx="1"/>
          </p:nvPr>
        </p:nvSpPr>
        <p:spPr>
          <a:xfrm>
            <a:off x="5155905" y="1113764"/>
            <a:ext cx="6108179" cy="4624327"/>
          </a:xfrm>
        </p:spPr>
        <p:txBody>
          <a:bodyPr anchor="ctr">
            <a:normAutofit/>
          </a:bodyPr>
          <a:lstStyle/>
          <a:p>
            <a:pPr marL="742950" lvl="1" indent="-285750">
              <a:buFont typeface="Arial" panose="020B0604020202020204" pitchFamily="34" charset="0"/>
              <a:buChar char="•"/>
            </a:pPr>
            <a:r>
              <a:rPr lang="en-US"/>
              <a:t>Faculty members are responsible for:</a:t>
            </a:r>
          </a:p>
          <a:p>
            <a:pPr marL="1200150" lvl="2" indent="-285750">
              <a:buFont typeface="Arial" panose="020B0604020202020204" pitchFamily="34" charset="0"/>
              <a:buChar char="•"/>
            </a:pPr>
            <a:r>
              <a:rPr lang="en-US"/>
              <a:t>Creating their program proposal, with guidance from GEC and Academic Planning and Assessment</a:t>
            </a:r>
          </a:p>
          <a:p>
            <a:pPr marL="1200150" lvl="2" indent="-285750">
              <a:buFont typeface="Arial" panose="020B0604020202020204" pitchFamily="34" charset="0"/>
              <a:buChar char="•"/>
            </a:pPr>
            <a:r>
              <a:rPr lang="en-US"/>
              <a:t>Creating and managing their budget</a:t>
            </a:r>
          </a:p>
          <a:p>
            <a:pPr marL="1200150" lvl="2" indent="-285750">
              <a:buFont typeface="Arial" panose="020B0604020202020204" pitchFamily="34" charset="0"/>
              <a:buChar char="•"/>
            </a:pPr>
            <a:r>
              <a:rPr lang="en-US"/>
              <a:t>Working with third-party vendors or partner universities to support their program</a:t>
            </a:r>
          </a:p>
          <a:p>
            <a:pPr marL="1200150" lvl="2" indent="-285750">
              <a:buFont typeface="Arial" panose="020B0604020202020204" pitchFamily="34" charset="0"/>
              <a:buChar char="•"/>
            </a:pPr>
            <a:r>
              <a:rPr lang="en-US"/>
              <a:t>Recruiting students  </a:t>
            </a:r>
          </a:p>
          <a:p>
            <a:pPr marL="1200150" lvl="2" indent="-285750">
              <a:buFont typeface="Arial" panose="020B0604020202020204" pitchFamily="34" charset="0"/>
              <a:buChar char="•"/>
            </a:pPr>
            <a:r>
              <a:rPr lang="en-US"/>
              <a:t>Leading the program</a:t>
            </a:r>
          </a:p>
          <a:p>
            <a:pPr marL="1200150" lvl="2" indent="-285750">
              <a:buFont typeface="Arial" panose="020B0604020202020204" pitchFamily="34" charset="0"/>
              <a:buChar char="•"/>
            </a:pPr>
            <a:r>
              <a:rPr lang="en-US"/>
              <a:t>Completing required post-program paperwork</a:t>
            </a:r>
          </a:p>
          <a:p>
            <a:pPr lvl="2"/>
            <a:endParaRPr lang="en-US"/>
          </a:p>
          <a:p>
            <a:pPr lvl="2"/>
            <a:r>
              <a:rPr lang="en-US"/>
              <a:t>The role of the Study Abroad Office is to assist you throughout this process.</a:t>
            </a:r>
          </a:p>
          <a:p>
            <a:endParaRPr lang="en-US" dirty="0"/>
          </a:p>
        </p:txBody>
      </p:sp>
    </p:spTree>
    <p:extLst>
      <p:ext uri="{BB962C8B-B14F-4D97-AF65-F5344CB8AC3E}">
        <p14:creationId xmlns:p14="http://schemas.microsoft.com/office/powerpoint/2010/main" val="773629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98000"/>
                <a:satMod val="110000"/>
                <a:lumMod val="8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E8BCA1D-ACDF-4D63-9AA0-366C4F8553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46228" y="1037967"/>
            <a:ext cx="3054091" cy="4709131"/>
          </a:xfrm>
        </p:spPr>
        <p:txBody>
          <a:bodyPr anchor="ctr">
            <a:normAutofit/>
          </a:bodyPr>
          <a:lstStyle/>
          <a:p>
            <a:r>
              <a:rPr lang="en-US">
                <a:solidFill>
                  <a:schemeClr val="accent1"/>
                </a:solidFill>
              </a:rPr>
              <a:t>Why lead a program abroad?</a:t>
            </a:r>
          </a:p>
        </p:txBody>
      </p:sp>
      <p:sp>
        <p:nvSpPr>
          <p:cNvPr id="11" name="Rectangle 10">
            <a:extLst>
              <a:ext uri="{FF2B5EF4-FFF2-40B4-BE49-F238E27FC236}">
                <a16:creationId xmlns:a16="http://schemas.microsoft.com/office/drawing/2014/main" id="{5DB82E3F-D9C4-42E7-AABF-D760C2F56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5F145784-B126-48E6-B33B-0BEA2EBF1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06AD7FED-ECA8-4F84-9067-C1B1E9610F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16">
            <a:extLst>
              <a:ext uri="{FF2B5EF4-FFF2-40B4-BE49-F238E27FC236}">
                <a16:creationId xmlns:a16="http://schemas.microsoft.com/office/drawing/2014/main" id="{74DF12F2-5059-41AC-A8BD-D5E115CDC2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1" y="723898"/>
            <a:ext cx="7498616" cy="567690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9D18EF27-8246-9D40-2212-74154FADD246}"/>
              </a:ext>
            </a:extLst>
          </p:cNvPr>
          <p:cNvGraphicFramePr>
            <a:graphicFrameLocks noGrp="1"/>
          </p:cNvGraphicFramePr>
          <p:nvPr>
            <p:ph idx="1"/>
            <p:extLst>
              <p:ext uri="{D42A27DB-BD31-4B8C-83A1-F6EECF244321}">
                <p14:modId xmlns:p14="http://schemas.microsoft.com/office/powerpoint/2010/main" val="2772400801"/>
              </p:ext>
            </p:extLst>
          </p:nvPr>
        </p:nvGraphicFramePr>
        <p:xfrm>
          <a:off x="4598438" y="1037967"/>
          <a:ext cx="7012370" cy="47091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1738501"/>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a:t>Where can I go?</a:t>
            </a:r>
            <a:endParaRPr lang="en-US" sz="4000" dirty="0"/>
          </a:p>
        </p:txBody>
      </p:sp>
      <p:sp>
        <p:nvSpPr>
          <p:cNvPr id="6" name="TextBox 5"/>
          <p:cNvSpPr txBox="1"/>
          <p:nvPr/>
        </p:nvSpPr>
        <p:spPr>
          <a:xfrm>
            <a:off x="441064" y="1947134"/>
            <a:ext cx="11306287" cy="4524315"/>
          </a:xfrm>
          <a:prstGeom prst="rect">
            <a:avLst/>
          </a:prstGeom>
          <a:noFill/>
        </p:spPr>
        <p:txBody>
          <a:bodyPr wrap="square" rtlCol="0">
            <a:spAutoFit/>
          </a:bodyPr>
          <a:lstStyle/>
          <a:p>
            <a:r>
              <a:rPr lang="en-US"/>
              <a:t>Restrictions:</a:t>
            </a:r>
          </a:p>
          <a:p>
            <a:pPr marL="742950" lvl="1" indent="-285750">
              <a:buFont typeface="Arial" panose="020B0604020202020204" pitchFamily="34" charset="0"/>
              <a:buChar char="•"/>
            </a:pPr>
            <a:r>
              <a:rPr lang="en-US"/>
              <a:t>Locations on the U.S. State Dept. Travel Advisories List level 3-4</a:t>
            </a:r>
          </a:p>
          <a:p>
            <a:pPr marL="1200150" lvl="2" indent="-285750">
              <a:buFont typeface="Arial" panose="020B0604020202020204" pitchFamily="34" charset="0"/>
              <a:buChar char="•"/>
            </a:pPr>
            <a:r>
              <a:rPr lang="en-US"/>
              <a:t>Most of these locations are not ones you would typically consider anyway (Syria, North Korea, etc.), but be aware that this list also includes the following: Turkey, Honduras, Venezuela, some regions of the Philippines, Mexico, and Colombia.</a:t>
            </a:r>
          </a:p>
          <a:p>
            <a:pPr marL="742950" lvl="1" indent="-285750">
              <a:buFont typeface="Arial" panose="020B0604020202020204" pitchFamily="34" charset="0"/>
              <a:buChar char="•"/>
            </a:pPr>
            <a:r>
              <a:rPr lang="en-US"/>
              <a:t>Locations not covered by SHSU On Call travel insurance (these lists generally overlap)</a:t>
            </a:r>
          </a:p>
          <a:p>
            <a:pPr marL="742950" lvl="1" indent="-285750">
              <a:buFont typeface="Arial" panose="020B0604020202020204" pitchFamily="34" charset="0"/>
              <a:buChar char="•"/>
            </a:pPr>
            <a:endParaRPr lang="en-US"/>
          </a:p>
          <a:p>
            <a:r>
              <a:rPr lang="en-US"/>
              <a:t>Current SHSU faculty-led program locations:</a:t>
            </a:r>
          </a:p>
          <a:p>
            <a:r>
              <a:rPr lang="en-US"/>
              <a:t>Kenya				Costa Rica		England			 Germany		Ireland		</a:t>
            </a:r>
          </a:p>
          <a:p>
            <a:r>
              <a:rPr lang="en-US"/>
              <a:t>Italy					Japan			Mexico			 Poland	 		United Arab Emirates 	</a:t>
            </a:r>
          </a:p>
          <a:p>
            <a:endParaRPr lang="en-US"/>
          </a:p>
          <a:p>
            <a:r>
              <a:rPr lang="en-US"/>
              <a:t>Have a location in mind, but no partner university or third-party vendor contacts? Talk to the Study Abroad Office- We have lots of contacts!</a:t>
            </a:r>
          </a:p>
          <a:p>
            <a:pPr marL="742950" lvl="1" indent="-285750">
              <a:buFont typeface="Arial" panose="020B0604020202020204" pitchFamily="34" charset="0"/>
              <a:buChar char="•"/>
            </a:pPr>
            <a:endParaRPr lang="en-US"/>
          </a:p>
          <a:p>
            <a:pPr lvl="1"/>
            <a:endParaRPr lang="en-US"/>
          </a:p>
          <a:p>
            <a:pPr lvl="1"/>
            <a:endParaRPr lang="en-US" dirty="0"/>
          </a:p>
        </p:txBody>
      </p:sp>
    </p:spTree>
    <p:extLst>
      <p:ext uri="{BB962C8B-B14F-4D97-AF65-F5344CB8AC3E}">
        <p14:creationId xmlns:p14="http://schemas.microsoft.com/office/powerpoint/2010/main" val="1771337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Out-of-state programs</a:t>
            </a:r>
          </a:p>
        </p:txBody>
      </p:sp>
      <p:sp>
        <p:nvSpPr>
          <p:cNvPr id="7" name="TextBox 6"/>
          <p:cNvSpPr txBox="1"/>
          <p:nvPr/>
        </p:nvSpPr>
        <p:spPr>
          <a:xfrm>
            <a:off x="442856" y="2031325"/>
            <a:ext cx="11306287" cy="1754326"/>
          </a:xfrm>
          <a:prstGeom prst="rect">
            <a:avLst/>
          </a:prstGeom>
          <a:noFill/>
        </p:spPr>
        <p:txBody>
          <a:bodyPr wrap="square" rtlCol="0">
            <a:spAutoFit/>
          </a:bodyPr>
          <a:lstStyle/>
          <a:p>
            <a:r>
              <a:rPr lang="en-US" dirty="0"/>
              <a:t>Can I lead a “study abroad” program in Arizona?</a:t>
            </a:r>
          </a:p>
          <a:p>
            <a:pPr marL="742950" lvl="1" indent="-285750">
              <a:buFont typeface="Arial" panose="020B0604020202020204" pitchFamily="34" charset="0"/>
              <a:buChar char="•"/>
            </a:pPr>
            <a:r>
              <a:rPr lang="en-US" dirty="0"/>
              <a:t>Yes! That’s called Study Away!</a:t>
            </a:r>
          </a:p>
          <a:p>
            <a:pPr marL="742950" lvl="1" indent="-285750">
              <a:buFont typeface="Arial" panose="020B0604020202020204" pitchFamily="34" charset="0"/>
              <a:buChar char="•"/>
            </a:pPr>
            <a:r>
              <a:rPr lang="en-US" dirty="0"/>
              <a:t>New York? Alaska? Hawaii? Puerto Rico? All considered Study Away</a:t>
            </a:r>
          </a:p>
          <a:p>
            <a:pPr marL="742950" lvl="1" indent="-285750">
              <a:buFont typeface="Arial" panose="020B0604020202020204" pitchFamily="34" charset="0"/>
              <a:buChar char="•"/>
            </a:pPr>
            <a:r>
              <a:rPr lang="en-US" dirty="0"/>
              <a:t>The GEC governs Study Away programs as well</a:t>
            </a:r>
          </a:p>
          <a:p>
            <a:pPr marL="742950" lvl="1" indent="-285750">
              <a:buFont typeface="Arial" panose="020B0604020202020204" pitchFamily="34" charset="0"/>
              <a:buChar char="•"/>
            </a:pPr>
            <a:r>
              <a:rPr lang="en-US" dirty="0"/>
              <a:t>Study Away programs are subject to the same proposal review, policies, and regulations as Study Abroad programs</a:t>
            </a:r>
          </a:p>
        </p:txBody>
      </p:sp>
      <p:sp>
        <p:nvSpPr>
          <p:cNvPr id="6" name="TextBox 5"/>
          <p:cNvSpPr txBox="1"/>
          <p:nvPr/>
        </p:nvSpPr>
        <p:spPr>
          <a:xfrm>
            <a:off x="442856" y="3937221"/>
            <a:ext cx="11306287" cy="1477328"/>
          </a:xfrm>
          <a:prstGeom prst="rect">
            <a:avLst/>
          </a:prstGeom>
          <a:noFill/>
        </p:spPr>
        <p:txBody>
          <a:bodyPr wrap="square" rtlCol="0">
            <a:spAutoFit/>
          </a:bodyPr>
          <a:lstStyle/>
          <a:p>
            <a:r>
              <a:rPr lang="en-US" dirty="0"/>
              <a:t>Perks of Study Away programs:</a:t>
            </a:r>
          </a:p>
          <a:p>
            <a:pPr marL="742950" lvl="1" indent="-285750">
              <a:buFont typeface="Arial" panose="020B0604020202020204" pitchFamily="34" charset="0"/>
              <a:buChar char="•"/>
            </a:pPr>
            <a:r>
              <a:rPr lang="en-US" dirty="0"/>
              <a:t>Students don’t need a passport</a:t>
            </a:r>
          </a:p>
          <a:p>
            <a:pPr marL="742950" lvl="1" indent="-285750">
              <a:buFont typeface="Arial" panose="020B0604020202020204" pitchFamily="34" charset="0"/>
              <a:buChar char="•"/>
            </a:pPr>
            <a:r>
              <a:rPr lang="en-US" dirty="0"/>
              <a:t>May appeal to DACA students and others with travel restrictions</a:t>
            </a:r>
          </a:p>
          <a:p>
            <a:pPr marL="742950" lvl="1" indent="-285750">
              <a:buFont typeface="Arial" panose="020B0604020202020204" pitchFamily="34" charset="0"/>
              <a:buChar char="•"/>
            </a:pPr>
            <a:r>
              <a:rPr lang="en-US" dirty="0"/>
              <a:t>May not require students to fly</a:t>
            </a:r>
          </a:p>
          <a:p>
            <a:pPr marL="742950" lvl="1" indent="-285750">
              <a:buFont typeface="Arial" panose="020B0604020202020204" pitchFamily="34" charset="0"/>
              <a:buChar char="•"/>
            </a:pPr>
            <a:r>
              <a:rPr lang="en-US" dirty="0"/>
              <a:t>May appeal to students with little to no overseas/travel experience</a:t>
            </a:r>
          </a:p>
        </p:txBody>
      </p:sp>
      <p:sp>
        <p:nvSpPr>
          <p:cNvPr id="8" name="TextBox 7"/>
          <p:cNvSpPr txBox="1"/>
          <p:nvPr/>
        </p:nvSpPr>
        <p:spPr>
          <a:xfrm>
            <a:off x="442856" y="5566119"/>
            <a:ext cx="11306287" cy="646331"/>
          </a:xfrm>
          <a:prstGeom prst="rect">
            <a:avLst/>
          </a:prstGeom>
          <a:noFill/>
        </p:spPr>
        <p:txBody>
          <a:bodyPr wrap="square" rtlCol="0">
            <a:spAutoFit/>
          </a:bodyPr>
          <a:lstStyle/>
          <a:p>
            <a:r>
              <a:rPr lang="en-US" dirty="0"/>
              <a:t>Drawbacks of Study Away programs:</a:t>
            </a:r>
          </a:p>
          <a:p>
            <a:pPr marL="742950" lvl="1" indent="-285750">
              <a:buFont typeface="Arial" panose="020B0604020202020204" pitchFamily="34" charset="0"/>
              <a:buChar char="•"/>
            </a:pPr>
            <a:r>
              <a:rPr lang="en-US" dirty="0"/>
              <a:t>Students don’t gain international experience</a:t>
            </a:r>
          </a:p>
        </p:txBody>
      </p:sp>
      <p:sp>
        <p:nvSpPr>
          <p:cNvPr id="11" name="TextBox 10"/>
          <p:cNvSpPr txBox="1"/>
          <p:nvPr/>
        </p:nvSpPr>
        <p:spPr>
          <a:xfrm>
            <a:off x="4409290" y="6364020"/>
            <a:ext cx="3373418" cy="369332"/>
          </a:xfrm>
          <a:prstGeom prst="rect">
            <a:avLst/>
          </a:prstGeom>
          <a:noFill/>
        </p:spPr>
        <p:txBody>
          <a:bodyPr wrap="square" rtlCol="0">
            <a:spAutoFit/>
          </a:bodyPr>
          <a:lstStyle/>
          <a:p>
            <a:r>
              <a:rPr lang="en-US" b="1" i="1" dirty="0">
                <a:solidFill>
                  <a:schemeClr val="accent1">
                    <a:lumMod val="60000"/>
                    <a:lumOff val="40000"/>
                  </a:schemeClr>
                </a:solidFill>
              </a:rPr>
              <a:t>Know your student population!</a:t>
            </a:r>
          </a:p>
        </p:txBody>
      </p:sp>
    </p:spTree>
    <p:extLst>
      <p:ext uri="{BB962C8B-B14F-4D97-AF65-F5344CB8AC3E}">
        <p14:creationId xmlns:p14="http://schemas.microsoft.com/office/powerpoint/2010/main" val="2591318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A59258C-AAC2-41CD-973C-7439B122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13" name="Rectangle 12">
            <a:extLst>
              <a:ext uri="{FF2B5EF4-FFF2-40B4-BE49-F238E27FC236}">
                <a16:creationId xmlns:a16="http://schemas.microsoft.com/office/drawing/2014/main" id="{54516B72-0116-42B2-82A2-B11218A36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11319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3468" y="1033389"/>
            <a:ext cx="4826256" cy="4825409"/>
          </a:xfrm>
        </p:spPr>
        <p:txBody>
          <a:bodyPr vert="horz" lIns="91440" tIns="45720" rIns="91440" bIns="45720" rtlCol="0" anchor="ctr">
            <a:normAutofit/>
          </a:bodyPr>
          <a:lstStyle/>
          <a:p>
            <a:r>
              <a:rPr lang="en-US" sz="5400">
                <a:solidFill>
                  <a:srgbClr val="FFFFFF"/>
                </a:solidFill>
              </a:rPr>
              <a:t>What can I teach?</a:t>
            </a:r>
          </a:p>
        </p:txBody>
      </p:sp>
      <p:sp>
        <p:nvSpPr>
          <p:cNvPr id="15" name="Rectangle 14">
            <a:extLst>
              <a:ext uri="{FF2B5EF4-FFF2-40B4-BE49-F238E27FC236}">
                <a16:creationId xmlns:a16="http://schemas.microsoft.com/office/drawing/2014/main" id="{7CDB507F-21B7-4C27-B0FC-D9C465C6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579" y="460868"/>
            <a:ext cx="4828032"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16">
            <a:extLst>
              <a:ext uri="{FF2B5EF4-FFF2-40B4-BE49-F238E27FC236}">
                <a16:creationId xmlns:a16="http://schemas.microsoft.com/office/drawing/2014/main" id="{7AB1AE17-B7A3-4363-95CD-25441E2FF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774" y="460868"/>
            <a:ext cx="4828032"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6" name="TextBox 5"/>
          <p:cNvSpPr txBox="1"/>
          <p:nvPr/>
        </p:nvSpPr>
        <p:spPr>
          <a:xfrm>
            <a:off x="6755769" y="1033390"/>
            <a:ext cx="4855037" cy="4825409"/>
          </a:xfrm>
          <a:prstGeom prst="rect">
            <a:avLst/>
          </a:prstGeom>
          <a:ln w="57150">
            <a:noFill/>
          </a:ln>
        </p:spPr>
        <p:txBody>
          <a:bodyPr vert="horz" lIns="91440" tIns="45720" rIns="91440" bIns="45720" rtlCol="0" anchor="ctr">
            <a:normAutofit/>
          </a:bodyPr>
          <a:lstStyle/>
          <a:p>
            <a:pPr>
              <a:lnSpc>
                <a:spcPct val="90000"/>
              </a:lnSpc>
              <a:spcBef>
                <a:spcPct val="20000"/>
              </a:spcBef>
              <a:spcAft>
                <a:spcPts val="600"/>
              </a:spcAft>
              <a:buClr>
                <a:schemeClr val="accent2"/>
              </a:buClr>
              <a:buSzPct val="92000"/>
              <a:buFont typeface="Wingdings 2" panose="05020102010507070707" pitchFamily="18" charset="2"/>
              <a:buChar char=""/>
            </a:pPr>
            <a:r>
              <a:rPr lang="en-US" sz="1100">
                <a:solidFill>
                  <a:schemeClr val="accent2">
                    <a:lumMod val="50000"/>
                  </a:schemeClr>
                </a:solidFill>
              </a:rPr>
              <a:t>You can teach any course that you would regularly teach on-campus at SHSU.</a:t>
            </a:r>
          </a:p>
          <a:p>
            <a:pPr>
              <a:lnSpc>
                <a:spcPct val="90000"/>
              </a:lnSpc>
              <a:spcBef>
                <a:spcPct val="20000"/>
              </a:spcBef>
              <a:spcAft>
                <a:spcPts val="600"/>
              </a:spcAft>
              <a:buClr>
                <a:schemeClr val="accent2"/>
              </a:buClr>
              <a:buSzPct val="92000"/>
              <a:buFont typeface="Wingdings 2" panose="05020102010507070707" pitchFamily="18" charset="2"/>
              <a:buChar char=""/>
            </a:pPr>
            <a:endParaRPr lang="en-US" sz="1100">
              <a:solidFill>
                <a:schemeClr val="accent2">
                  <a:lumMod val="50000"/>
                </a:schemeClr>
              </a:solidFill>
            </a:endParaRPr>
          </a:p>
          <a:p>
            <a:pPr>
              <a:lnSpc>
                <a:spcPct val="90000"/>
              </a:lnSpc>
              <a:spcBef>
                <a:spcPct val="20000"/>
              </a:spcBef>
              <a:spcAft>
                <a:spcPts val="600"/>
              </a:spcAft>
              <a:buClr>
                <a:schemeClr val="accent2"/>
              </a:buClr>
              <a:buSzPct val="92000"/>
              <a:buFont typeface="Wingdings 2" panose="05020102010507070707" pitchFamily="18" charset="2"/>
              <a:buChar char=""/>
            </a:pPr>
            <a:r>
              <a:rPr lang="en-US" sz="1100">
                <a:solidFill>
                  <a:schemeClr val="accent2">
                    <a:lumMod val="50000"/>
                  </a:schemeClr>
                </a:solidFill>
              </a:rPr>
              <a:t>The course must:</a:t>
            </a:r>
          </a:p>
          <a:p>
            <a:pPr marL="742950" lvl="1" indent="-285750">
              <a:lnSpc>
                <a:spcPct val="90000"/>
              </a:lnSpc>
              <a:spcBef>
                <a:spcPct val="20000"/>
              </a:spcBef>
              <a:spcAft>
                <a:spcPts val="600"/>
              </a:spcAft>
              <a:buClr>
                <a:schemeClr val="accent2"/>
              </a:buClr>
              <a:buSzPct val="92000"/>
              <a:buFont typeface="Wingdings 2" panose="05020102010507070707" pitchFamily="18" charset="2"/>
              <a:buChar char=""/>
            </a:pPr>
            <a:r>
              <a:rPr lang="en-US" sz="1100">
                <a:solidFill>
                  <a:schemeClr val="accent2">
                    <a:lumMod val="50000"/>
                  </a:schemeClr>
                </a:solidFill>
              </a:rPr>
              <a:t>Have a direct connection to the location it is being taught in</a:t>
            </a:r>
          </a:p>
          <a:p>
            <a:pPr marL="742950" lvl="1" indent="-285750">
              <a:lnSpc>
                <a:spcPct val="90000"/>
              </a:lnSpc>
              <a:spcBef>
                <a:spcPct val="20000"/>
              </a:spcBef>
              <a:spcAft>
                <a:spcPts val="600"/>
              </a:spcAft>
              <a:buClr>
                <a:schemeClr val="accent2"/>
              </a:buClr>
              <a:buSzPct val="92000"/>
              <a:buFont typeface="Wingdings 2" panose="05020102010507070707" pitchFamily="18" charset="2"/>
              <a:buChar char=""/>
            </a:pPr>
            <a:r>
              <a:rPr lang="en-US" sz="1100">
                <a:solidFill>
                  <a:schemeClr val="accent2">
                    <a:lumMod val="50000"/>
                  </a:schemeClr>
                </a:solidFill>
              </a:rPr>
              <a:t>Have a minimum of 10 students enrolled (or 5 students for graduate courses)</a:t>
            </a:r>
          </a:p>
          <a:p>
            <a:pPr marL="742950" lvl="1" indent="-285750">
              <a:lnSpc>
                <a:spcPct val="90000"/>
              </a:lnSpc>
              <a:spcBef>
                <a:spcPct val="20000"/>
              </a:spcBef>
              <a:spcAft>
                <a:spcPts val="600"/>
              </a:spcAft>
              <a:buClr>
                <a:schemeClr val="accent2"/>
              </a:buClr>
              <a:buSzPct val="92000"/>
              <a:buFont typeface="Wingdings 2" panose="05020102010507070707" pitchFamily="18" charset="2"/>
              <a:buChar char=""/>
            </a:pPr>
            <a:endParaRPr lang="en-US" sz="1100">
              <a:solidFill>
                <a:schemeClr val="accent2">
                  <a:lumMod val="50000"/>
                </a:schemeClr>
              </a:solidFill>
            </a:endParaRPr>
          </a:p>
          <a:p>
            <a:pPr>
              <a:lnSpc>
                <a:spcPct val="90000"/>
              </a:lnSpc>
              <a:spcBef>
                <a:spcPct val="20000"/>
              </a:spcBef>
              <a:spcAft>
                <a:spcPts val="600"/>
              </a:spcAft>
              <a:buClr>
                <a:schemeClr val="accent2"/>
              </a:buClr>
              <a:buSzPct val="92000"/>
              <a:buFont typeface="Wingdings 2" panose="05020102010507070707" pitchFamily="18" charset="2"/>
              <a:buChar char=""/>
            </a:pPr>
            <a:r>
              <a:rPr lang="en-US" sz="1100">
                <a:solidFill>
                  <a:schemeClr val="accent2">
                    <a:lumMod val="50000"/>
                  </a:schemeClr>
                </a:solidFill>
              </a:rPr>
              <a:t>The course(s) offered could be </a:t>
            </a:r>
          </a:p>
          <a:p>
            <a:pPr>
              <a:lnSpc>
                <a:spcPct val="90000"/>
              </a:lnSpc>
              <a:spcBef>
                <a:spcPct val="20000"/>
              </a:spcBef>
              <a:spcAft>
                <a:spcPts val="600"/>
              </a:spcAft>
              <a:buClr>
                <a:schemeClr val="accent2"/>
              </a:buClr>
              <a:buSzPct val="92000"/>
              <a:buFont typeface="Wingdings 2" panose="05020102010507070707" pitchFamily="18" charset="2"/>
              <a:buChar char=""/>
            </a:pPr>
            <a:r>
              <a:rPr lang="en-US" sz="1100">
                <a:solidFill>
                  <a:schemeClr val="accent2">
                    <a:lumMod val="50000"/>
                  </a:schemeClr>
                </a:solidFill>
              </a:rPr>
              <a:t>	</a:t>
            </a:r>
            <a:r>
              <a:rPr lang="en-US" sz="1100" b="1">
                <a:solidFill>
                  <a:schemeClr val="accent2">
                    <a:lumMod val="50000"/>
                  </a:schemeClr>
                </a:solidFill>
              </a:rPr>
              <a:t>Topical</a:t>
            </a:r>
          </a:p>
          <a:p>
            <a:pPr marL="742950" lvl="1" indent="-285750">
              <a:lnSpc>
                <a:spcPct val="90000"/>
              </a:lnSpc>
              <a:spcBef>
                <a:spcPct val="20000"/>
              </a:spcBef>
              <a:spcAft>
                <a:spcPts val="600"/>
              </a:spcAft>
              <a:buClr>
                <a:schemeClr val="accent2"/>
              </a:buClr>
              <a:buSzPct val="92000"/>
              <a:buFont typeface="Wingdings 2" panose="05020102010507070707" pitchFamily="18" charset="2"/>
              <a:buChar char=""/>
            </a:pPr>
            <a:r>
              <a:rPr lang="en-US" sz="1100">
                <a:solidFill>
                  <a:schemeClr val="accent2">
                    <a:lumMod val="50000"/>
                  </a:schemeClr>
                </a:solidFill>
              </a:rPr>
              <a:t>Offering 1-2 courses geared toward specific majors</a:t>
            </a:r>
          </a:p>
          <a:p>
            <a:pPr marL="742950" lvl="1" indent="-285750">
              <a:lnSpc>
                <a:spcPct val="90000"/>
              </a:lnSpc>
              <a:spcBef>
                <a:spcPct val="20000"/>
              </a:spcBef>
              <a:spcAft>
                <a:spcPts val="600"/>
              </a:spcAft>
              <a:buClr>
                <a:schemeClr val="accent2"/>
              </a:buClr>
              <a:buSzPct val="92000"/>
              <a:buFont typeface="Wingdings 2" panose="05020102010507070707" pitchFamily="18" charset="2"/>
              <a:buChar char=""/>
            </a:pPr>
            <a:r>
              <a:rPr lang="en-US" sz="1100">
                <a:solidFill>
                  <a:schemeClr val="accent2">
                    <a:lumMod val="50000"/>
                  </a:schemeClr>
                </a:solidFill>
              </a:rPr>
              <a:t>Typically limits student recruitment to within your department, but may allow you to offer upper level/cross-listed courses </a:t>
            </a:r>
          </a:p>
          <a:p>
            <a:pPr>
              <a:lnSpc>
                <a:spcPct val="90000"/>
              </a:lnSpc>
              <a:spcBef>
                <a:spcPct val="20000"/>
              </a:spcBef>
              <a:spcAft>
                <a:spcPts val="600"/>
              </a:spcAft>
              <a:buClr>
                <a:schemeClr val="accent2"/>
              </a:buClr>
              <a:buSzPct val="92000"/>
              <a:buFont typeface="Wingdings 2" panose="05020102010507070707" pitchFamily="18" charset="2"/>
              <a:buChar char=""/>
            </a:pPr>
            <a:r>
              <a:rPr lang="en-US" sz="1100">
                <a:solidFill>
                  <a:schemeClr val="accent2">
                    <a:lumMod val="50000"/>
                  </a:schemeClr>
                </a:solidFill>
              </a:rPr>
              <a:t>	</a:t>
            </a:r>
            <a:r>
              <a:rPr lang="en-US" sz="1100" b="1">
                <a:solidFill>
                  <a:schemeClr val="accent2">
                    <a:lumMod val="50000"/>
                  </a:schemeClr>
                </a:solidFill>
              </a:rPr>
              <a:t>Interdisciplinary</a:t>
            </a:r>
          </a:p>
          <a:p>
            <a:pPr marL="742950" lvl="1" indent="-285750">
              <a:lnSpc>
                <a:spcPct val="90000"/>
              </a:lnSpc>
              <a:spcBef>
                <a:spcPct val="20000"/>
              </a:spcBef>
              <a:spcAft>
                <a:spcPts val="600"/>
              </a:spcAft>
              <a:buClr>
                <a:schemeClr val="accent2"/>
              </a:buClr>
              <a:buSzPct val="92000"/>
              <a:buFont typeface="Wingdings 2" panose="05020102010507070707" pitchFamily="18" charset="2"/>
              <a:buChar char=""/>
            </a:pPr>
            <a:r>
              <a:rPr lang="en-US" sz="1100">
                <a:solidFill>
                  <a:schemeClr val="accent2">
                    <a:lumMod val="50000"/>
                  </a:schemeClr>
                </a:solidFill>
              </a:rPr>
              <a:t>Courses that could fill general electives across majors</a:t>
            </a:r>
          </a:p>
          <a:p>
            <a:pPr marL="742950" lvl="1" indent="-285750">
              <a:lnSpc>
                <a:spcPct val="90000"/>
              </a:lnSpc>
              <a:spcBef>
                <a:spcPct val="20000"/>
              </a:spcBef>
              <a:spcAft>
                <a:spcPts val="600"/>
              </a:spcAft>
              <a:buClr>
                <a:schemeClr val="accent2"/>
              </a:buClr>
              <a:buSzPct val="92000"/>
              <a:buFont typeface="Wingdings 2" panose="05020102010507070707" pitchFamily="18" charset="2"/>
              <a:buChar char=""/>
            </a:pPr>
            <a:r>
              <a:rPr lang="en-US" sz="1100">
                <a:solidFill>
                  <a:schemeClr val="accent2">
                    <a:lumMod val="50000"/>
                  </a:schemeClr>
                </a:solidFill>
              </a:rPr>
              <a:t>Allows you to recruit students, and work with faculty from multiple departments</a:t>
            </a:r>
          </a:p>
          <a:p>
            <a:pPr marL="742950" lvl="1" indent="-285750">
              <a:lnSpc>
                <a:spcPct val="90000"/>
              </a:lnSpc>
              <a:spcBef>
                <a:spcPct val="20000"/>
              </a:spcBef>
              <a:spcAft>
                <a:spcPts val="600"/>
              </a:spcAft>
              <a:buClr>
                <a:schemeClr val="accent2"/>
              </a:buClr>
              <a:buSzPct val="92000"/>
              <a:buFont typeface="Wingdings 2" panose="05020102010507070707" pitchFamily="18" charset="2"/>
              <a:buChar char=""/>
            </a:pPr>
            <a:endParaRPr lang="en-US" sz="1100" b="1">
              <a:solidFill>
                <a:schemeClr val="accent2">
                  <a:lumMod val="50000"/>
                </a:schemeClr>
              </a:solidFill>
            </a:endParaRPr>
          </a:p>
          <a:p>
            <a:pPr marL="285750" indent="-285750">
              <a:lnSpc>
                <a:spcPct val="90000"/>
              </a:lnSpc>
              <a:spcBef>
                <a:spcPct val="20000"/>
              </a:spcBef>
              <a:spcAft>
                <a:spcPts val="600"/>
              </a:spcAft>
              <a:buClr>
                <a:schemeClr val="accent2"/>
              </a:buClr>
              <a:buSzPct val="92000"/>
              <a:buFont typeface="Wingdings 2" panose="05020102010507070707" pitchFamily="18" charset="2"/>
              <a:buChar char=""/>
            </a:pPr>
            <a:r>
              <a:rPr lang="en-US" sz="1100" b="1">
                <a:solidFill>
                  <a:schemeClr val="accent2">
                    <a:lumMod val="50000"/>
                  </a:schemeClr>
                </a:solidFill>
              </a:rPr>
              <a:t>Discuss with your Chair and Dean what will work best for your department.</a:t>
            </a:r>
          </a:p>
          <a:p>
            <a:pPr marL="742950" lvl="1" indent="-285750">
              <a:lnSpc>
                <a:spcPct val="90000"/>
              </a:lnSpc>
              <a:spcBef>
                <a:spcPct val="20000"/>
              </a:spcBef>
              <a:spcAft>
                <a:spcPts val="600"/>
              </a:spcAft>
              <a:buClr>
                <a:schemeClr val="accent2"/>
              </a:buClr>
              <a:buSzPct val="92000"/>
              <a:buFont typeface="Wingdings 2" panose="05020102010507070707" pitchFamily="18" charset="2"/>
              <a:buChar char=""/>
            </a:pPr>
            <a:endParaRPr lang="en-US" sz="1100">
              <a:solidFill>
                <a:schemeClr val="accent2">
                  <a:lumMod val="50000"/>
                </a:schemeClr>
              </a:solidFill>
            </a:endParaRPr>
          </a:p>
        </p:txBody>
      </p:sp>
    </p:spTree>
    <p:extLst>
      <p:ext uri="{BB962C8B-B14F-4D97-AF65-F5344CB8AC3E}">
        <p14:creationId xmlns:p14="http://schemas.microsoft.com/office/powerpoint/2010/main" val="3292149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59258C-AAC2-41CD-973C-7439B122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10" name="Rectangle 9">
            <a:extLst>
              <a:ext uri="{FF2B5EF4-FFF2-40B4-BE49-F238E27FC236}">
                <a16:creationId xmlns:a16="http://schemas.microsoft.com/office/drawing/2014/main" id="{54516B72-0116-42B2-82A2-B11218A36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11319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3468" y="1033389"/>
            <a:ext cx="4826256" cy="4825409"/>
          </a:xfrm>
        </p:spPr>
        <p:txBody>
          <a:bodyPr anchor="ctr">
            <a:normAutofit/>
          </a:bodyPr>
          <a:lstStyle/>
          <a:p>
            <a:r>
              <a:rPr lang="en-US" sz="5400">
                <a:solidFill>
                  <a:srgbClr val="FFFFFF"/>
                </a:solidFill>
              </a:rPr>
              <a:t>What’s the program length?</a:t>
            </a:r>
          </a:p>
        </p:txBody>
      </p:sp>
      <p:sp>
        <p:nvSpPr>
          <p:cNvPr id="12" name="Rectangle 11">
            <a:extLst>
              <a:ext uri="{FF2B5EF4-FFF2-40B4-BE49-F238E27FC236}">
                <a16:creationId xmlns:a16="http://schemas.microsoft.com/office/drawing/2014/main" id="{7CDB507F-21B7-4C27-B0FC-D9C465C6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579" y="460868"/>
            <a:ext cx="4828032"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7AB1AE17-B7A3-4363-95CD-25441E2FF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774" y="460868"/>
            <a:ext cx="4828032"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p:cNvSpPr>
            <a:spLocks noGrp="1"/>
          </p:cNvSpPr>
          <p:nvPr>
            <p:ph idx="1"/>
          </p:nvPr>
        </p:nvSpPr>
        <p:spPr>
          <a:xfrm>
            <a:off x="6755769" y="1033390"/>
            <a:ext cx="4855037" cy="4825409"/>
          </a:xfrm>
          <a:ln w="57150">
            <a:noFill/>
          </a:ln>
        </p:spPr>
        <p:txBody>
          <a:bodyPr anchor="ctr" anchorCtr="0">
            <a:normAutofit/>
          </a:bodyPr>
          <a:lstStyle/>
          <a:p>
            <a:pPr>
              <a:buClrTx/>
              <a:buFont typeface="Arial" panose="020B0604020202020204" pitchFamily="34" charset="0"/>
              <a:buChar char="•"/>
            </a:pPr>
            <a:r>
              <a:rPr lang="en-US" sz="2000">
                <a:solidFill>
                  <a:schemeClr val="accent2">
                    <a:lumMod val="50000"/>
                  </a:schemeClr>
                </a:solidFill>
              </a:rPr>
              <a:t>The program length should match up with the credits being offered.  Max 15 contact hours/1 contact hour can be awarded per week abroad (in other words, a 3-week program could offer a 3-credit course).</a:t>
            </a:r>
          </a:p>
          <a:p>
            <a:pPr>
              <a:buClrTx/>
              <a:buFont typeface="Arial" panose="020B0604020202020204" pitchFamily="34" charset="0"/>
              <a:buChar char="•"/>
            </a:pPr>
            <a:r>
              <a:rPr lang="en-US" sz="2000">
                <a:solidFill>
                  <a:schemeClr val="accent2">
                    <a:lumMod val="50000"/>
                  </a:schemeClr>
                </a:solidFill>
              </a:rPr>
              <a:t>Most SHSU faculty-led programs are 2-4 weeks in length during the summer, but it’s also possible to offer programs during Winter and Spring Break.</a:t>
            </a:r>
          </a:p>
          <a:p>
            <a:pPr>
              <a:buClrTx/>
              <a:buFont typeface="Arial" panose="020B0604020202020204" pitchFamily="34" charset="0"/>
              <a:buChar char="•"/>
            </a:pPr>
            <a:r>
              <a:rPr lang="en-US" sz="2000">
                <a:solidFill>
                  <a:schemeClr val="accent2">
                    <a:lumMod val="50000"/>
                  </a:schemeClr>
                </a:solidFill>
              </a:rPr>
              <a:t>If all contact hours cannot be earned abroad, instruction can be a combination of on-campus instruction and out-of-country instruction.</a:t>
            </a:r>
          </a:p>
        </p:txBody>
      </p:sp>
    </p:spTree>
    <p:extLst>
      <p:ext uri="{BB962C8B-B14F-4D97-AF65-F5344CB8AC3E}">
        <p14:creationId xmlns:p14="http://schemas.microsoft.com/office/powerpoint/2010/main" val="3781887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dirty="0"/>
              <a:t>Questions to ask while developing a proposal</a:t>
            </a:r>
          </a:p>
        </p:txBody>
      </p:sp>
      <p:sp>
        <p:nvSpPr>
          <p:cNvPr id="3" name="Content Placeholder 2"/>
          <p:cNvSpPr>
            <a:spLocks noGrp="1"/>
          </p:cNvSpPr>
          <p:nvPr>
            <p:ph idx="1"/>
          </p:nvPr>
        </p:nvSpPr>
        <p:spPr>
          <a:xfrm>
            <a:off x="581192" y="2180496"/>
            <a:ext cx="11029615" cy="4486311"/>
          </a:xfrm>
        </p:spPr>
        <p:txBody>
          <a:bodyPr anchor="t" anchorCtr="0">
            <a:normAutofit/>
          </a:bodyPr>
          <a:lstStyle/>
          <a:p>
            <a:pPr>
              <a:buClrTx/>
              <a:buFont typeface="Arial" panose="020B0604020202020204" pitchFamily="34" charset="0"/>
              <a:buChar char="•"/>
            </a:pPr>
            <a:r>
              <a:rPr lang="en-US" dirty="0">
                <a:solidFill>
                  <a:schemeClr val="tx1"/>
                </a:solidFill>
              </a:rPr>
              <a:t>Does the program support the overall mission of the institution, college, and department?</a:t>
            </a:r>
          </a:p>
          <a:p>
            <a:pPr>
              <a:buClrTx/>
              <a:buFont typeface="Arial" panose="020B0604020202020204" pitchFamily="34" charset="0"/>
              <a:buChar char="•"/>
            </a:pPr>
            <a:r>
              <a:rPr lang="en-US" dirty="0">
                <a:solidFill>
                  <a:schemeClr val="tx1"/>
                </a:solidFill>
              </a:rPr>
              <a:t>Does this program fit a needed academic or geographic niche not currently available to SHSU students?</a:t>
            </a:r>
          </a:p>
          <a:p>
            <a:pPr>
              <a:buClrTx/>
              <a:buFont typeface="Arial" panose="020B0604020202020204" pitchFamily="34" charset="0"/>
              <a:buChar char="•"/>
            </a:pPr>
            <a:r>
              <a:rPr lang="en-US" dirty="0">
                <a:solidFill>
                  <a:schemeClr val="tx1"/>
                </a:solidFill>
              </a:rPr>
              <a:t>What is the minimum number of students you need to recruit? Is this number sustainable year after year?</a:t>
            </a:r>
          </a:p>
          <a:p>
            <a:pPr>
              <a:buClrTx/>
              <a:buFont typeface="Arial" panose="020B0604020202020204" pitchFamily="34" charset="0"/>
              <a:buChar char="•"/>
            </a:pPr>
            <a:r>
              <a:rPr lang="en-US" dirty="0">
                <a:solidFill>
                  <a:schemeClr val="tx1"/>
                </a:solidFill>
              </a:rPr>
              <a:t>Will this program fit well with SHSU academic calendar and students’ degree plans?</a:t>
            </a:r>
          </a:p>
          <a:p>
            <a:pPr>
              <a:buClrTx/>
              <a:buFont typeface="Arial" panose="020B0604020202020204" pitchFamily="34" charset="0"/>
              <a:buChar char="•"/>
            </a:pPr>
            <a:r>
              <a:rPr lang="en-US" dirty="0">
                <a:solidFill>
                  <a:schemeClr val="tx1"/>
                </a:solidFill>
              </a:rPr>
              <a:t>Is this program affordable to students?</a:t>
            </a:r>
          </a:p>
          <a:p>
            <a:pPr>
              <a:buClrTx/>
              <a:buFont typeface="Arial" panose="020B0604020202020204" pitchFamily="34" charset="0"/>
              <a:buChar char="•"/>
            </a:pPr>
            <a:r>
              <a:rPr lang="en-US" dirty="0">
                <a:solidFill>
                  <a:schemeClr val="tx1"/>
                </a:solidFill>
              </a:rPr>
              <a:t>Have you visited the location, and can you provide information at the orientation of the program to prepare students for their study abroad experience? Can you also attest that this site has the necessary resources and support for participants?</a:t>
            </a:r>
          </a:p>
          <a:p>
            <a:pPr>
              <a:buClrTx/>
              <a:buFont typeface="Arial" panose="020B0604020202020204" pitchFamily="34" charset="0"/>
              <a:buChar char="•"/>
            </a:pPr>
            <a:r>
              <a:rPr lang="en-US" dirty="0">
                <a:solidFill>
                  <a:schemeClr val="tx1"/>
                </a:solidFill>
              </a:rPr>
              <a:t>What connection can I draw on from research/academic colleagues?</a:t>
            </a:r>
          </a:p>
          <a:p>
            <a:pPr>
              <a:buClrTx/>
              <a:buFont typeface="Arial" panose="020B0604020202020204" pitchFamily="34" charset="0"/>
              <a:buChar char="•"/>
            </a:pPr>
            <a:r>
              <a:rPr lang="en-US" dirty="0">
                <a:solidFill>
                  <a:schemeClr val="tx1"/>
                </a:solidFill>
              </a:rPr>
              <a:t>Who might be a good faculty partner (if desired)</a:t>
            </a:r>
          </a:p>
        </p:txBody>
      </p:sp>
    </p:spTree>
    <p:extLst>
      <p:ext uri="{BB962C8B-B14F-4D97-AF65-F5344CB8AC3E}">
        <p14:creationId xmlns:p14="http://schemas.microsoft.com/office/powerpoint/2010/main" val="2110130471"/>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docProps/app.xml><?xml version="1.0" encoding="utf-8"?>
<Properties xmlns="http://schemas.openxmlformats.org/officeDocument/2006/extended-properties" xmlns:vt="http://schemas.openxmlformats.org/officeDocument/2006/docPropsVTypes">
  <Template>TM03457464[[fn=Dividend]]</Template>
  <TotalTime>737</TotalTime>
  <Words>1243</Words>
  <Application>Microsoft Office PowerPoint</Application>
  <PresentationFormat>Widescreen</PresentationFormat>
  <Paragraphs>122</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Gill Sans MT</vt:lpstr>
      <vt:lpstr>Wingdings 2</vt:lpstr>
      <vt:lpstr>Dividend</vt:lpstr>
      <vt:lpstr>Faculty-Led Study Abroad Info Session</vt:lpstr>
      <vt:lpstr>What is Faculty-Led Study Abroad?</vt:lpstr>
      <vt:lpstr>What is Faculty-Led Study Arboad </vt:lpstr>
      <vt:lpstr>Why lead a program abroad?</vt:lpstr>
      <vt:lpstr>Where can I go?</vt:lpstr>
      <vt:lpstr>Out-of-state programs</vt:lpstr>
      <vt:lpstr>What can I teach?</vt:lpstr>
      <vt:lpstr>What’s the program length?</vt:lpstr>
      <vt:lpstr>Questions to ask while developing a proposal</vt:lpstr>
      <vt:lpstr>Proposal Timeline – Development </vt:lpstr>
      <vt:lpstr>Program Timeline - Planning</vt:lpstr>
      <vt:lpstr>Program Timeline – Execution </vt:lpstr>
      <vt:lpstr>Program Timeline – Post Program </vt:lpstr>
      <vt:lpstr>Want to Learn More?</vt:lpstr>
    </vt:vector>
  </TitlesOfParts>
  <Company>Sam Houston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Faculty-Led Study Abroad Info Session</dc:title>
  <dc:creator>Van De Walker, Dana</dc:creator>
  <cp:lastModifiedBy>Ball, Justin</cp:lastModifiedBy>
  <cp:revision>45</cp:revision>
  <dcterms:created xsi:type="dcterms:W3CDTF">2017-05-04T15:39:40Z</dcterms:created>
  <dcterms:modified xsi:type="dcterms:W3CDTF">2023-04-12T14:20:38Z</dcterms:modified>
</cp:coreProperties>
</file>